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56" r:id="rId2"/>
    <p:sldId id="306" r:id="rId3"/>
    <p:sldId id="286" r:id="rId4"/>
    <p:sldId id="291" r:id="rId5"/>
    <p:sldId id="307" r:id="rId6"/>
    <p:sldId id="310" r:id="rId7"/>
    <p:sldId id="302" r:id="rId8"/>
    <p:sldId id="293" r:id="rId9"/>
    <p:sldId id="297" r:id="rId10"/>
    <p:sldId id="309" r:id="rId11"/>
    <p:sldId id="294" r:id="rId12"/>
    <p:sldId id="303" r:id="rId13"/>
    <p:sldId id="300" r:id="rId14"/>
    <p:sldId id="304" r:id="rId15"/>
    <p:sldId id="305" r:id="rId16"/>
  </p:sldIdLst>
  <p:sldSz cx="9144000" cy="6858000" type="screen4x3"/>
  <p:notesSz cx="6797675" cy="9926638"/>
  <p:defaultTextStyle>
    <a:defPPr>
      <a:defRPr lang="de-DE"/>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3990">
          <p15:clr>
            <a:srgbClr val="A4A3A4"/>
          </p15:clr>
        </p15:guide>
        <p15:guide id="2" orient="horz" pos="415">
          <p15:clr>
            <a:srgbClr val="A4A3A4"/>
          </p15:clr>
        </p15:guide>
        <p15:guide id="3" orient="horz" pos="1254">
          <p15:clr>
            <a:srgbClr val="A4A3A4"/>
          </p15:clr>
        </p15:guide>
        <p15:guide id="4" orient="horz" pos="2684">
          <p15:clr>
            <a:srgbClr val="A4A3A4"/>
          </p15:clr>
        </p15:guide>
        <p15:guide id="5" orient="horz" pos="1045">
          <p15:clr>
            <a:srgbClr val="A4A3A4"/>
          </p15:clr>
        </p15:guide>
        <p15:guide id="6" pos="2880">
          <p15:clr>
            <a:srgbClr val="A4A3A4"/>
          </p15:clr>
        </p15:guide>
        <p15:guide id="7" pos="723">
          <p15:clr>
            <a:srgbClr val="A4A3A4"/>
          </p15:clr>
        </p15:guide>
        <p15:guide id="8" pos="5284" userDrawn="1">
          <p15:clr>
            <a:srgbClr val="A4A3A4"/>
          </p15:clr>
        </p15:guide>
        <p15:guide id="9" pos="383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7"/>
    <p:restoredTop sz="77113" autoAdjust="0"/>
  </p:normalViewPr>
  <p:slideViewPr>
    <p:cSldViewPr snapToGrid="0">
      <p:cViewPr varScale="1">
        <p:scale>
          <a:sx n="89" d="100"/>
          <a:sy n="89" d="100"/>
        </p:scale>
        <p:origin x="2064" y="168"/>
      </p:cViewPr>
      <p:guideLst>
        <p:guide orient="horz" pos="3990"/>
        <p:guide orient="horz" pos="415"/>
        <p:guide orient="horz" pos="1254"/>
        <p:guide orient="horz" pos="2684"/>
        <p:guide orient="horz" pos="1045"/>
        <p:guide pos="2880"/>
        <p:guide pos="723"/>
        <p:guide pos="5284"/>
        <p:guide pos="383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BF18A7CB-C8FF-4B8F-BF0D-FAD22ABE08C6}"/>
              </a:ext>
            </a:extLst>
          </p:cNvPr>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28" tIns="45315" rIns="90628" bIns="45315" numCol="1" anchor="t" anchorCtr="0" compatLnSpc="1">
            <a:prstTxWarp prst="textNoShape">
              <a:avLst/>
            </a:prstTxWarp>
          </a:bodyPr>
          <a:lstStyle>
            <a:lvl1pPr eaLnBrk="1" hangingPunct="1">
              <a:defRPr sz="1200">
                <a:latin typeface="Arial" charset="0"/>
                <a:cs typeface="Arial" charset="0"/>
              </a:defRPr>
            </a:lvl1pPr>
          </a:lstStyle>
          <a:p>
            <a:pPr>
              <a:defRPr/>
            </a:pPr>
            <a:endParaRPr lang="de-DE" altLang="de-DE"/>
          </a:p>
        </p:txBody>
      </p:sp>
      <p:sp>
        <p:nvSpPr>
          <p:cNvPr id="41987" name="Rectangle 3">
            <a:extLst>
              <a:ext uri="{FF2B5EF4-FFF2-40B4-BE49-F238E27FC236}">
                <a16:creationId xmlns:a16="http://schemas.microsoft.com/office/drawing/2014/main" id="{BC50E2F3-A37E-462C-836D-67D6C376524C}"/>
              </a:ext>
            </a:extLst>
          </p:cNvPr>
          <p:cNvSpPr>
            <a:spLocks noGrp="1" noChangeArrowheads="1"/>
          </p:cNvSpPr>
          <p:nvPr>
            <p:ph type="dt" sz="quarter" idx="1"/>
          </p:nvPr>
        </p:nvSpPr>
        <p:spPr bwMode="auto">
          <a:xfrm>
            <a:off x="3849688"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28" tIns="45315" rIns="90628" bIns="45315" numCol="1" anchor="t" anchorCtr="0" compatLnSpc="1">
            <a:prstTxWarp prst="textNoShape">
              <a:avLst/>
            </a:prstTxWarp>
          </a:bodyPr>
          <a:lstStyle>
            <a:lvl1pPr algn="r" eaLnBrk="1" hangingPunct="1">
              <a:defRPr sz="1200">
                <a:latin typeface="Arial" charset="0"/>
                <a:cs typeface="Arial" charset="0"/>
              </a:defRPr>
            </a:lvl1pPr>
          </a:lstStyle>
          <a:p>
            <a:pPr>
              <a:defRPr/>
            </a:pPr>
            <a:endParaRPr lang="de-DE" altLang="de-DE"/>
          </a:p>
        </p:txBody>
      </p:sp>
      <p:sp>
        <p:nvSpPr>
          <p:cNvPr id="41988" name="Rectangle 4">
            <a:extLst>
              <a:ext uri="{FF2B5EF4-FFF2-40B4-BE49-F238E27FC236}">
                <a16:creationId xmlns:a16="http://schemas.microsoft.com/office/drawing/2014/main" id="{30890E49-446B-40D6-879B-F856CBAA9A98}"/>
              </a:ext>
            </a:extLst>
          </p:cNvPr>
          <p:cNvSpPr>
            <a:spLocks noGrp="1" noChangeArrowheads="1"/>
          </p:cNvSpPr>
          <p:nvPr>
            <p:ph type="ftr" sz="quarter" idx="2"/>
          </p:nvPr>
        </p:nvSpPr>
        <p:spPr bwMode="auto">
          <a:xfrm>
            <a:off x="0"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28" tIns="45315" rIns="90628" bIns="45315" numCol="1" anchor="b" anchorCtr="0" compatLnSpc="1">
            <a:prstTxWarp prst="textNoShape">
              <a:avLst/>
            </a:prstTxWarp>
          </a:bodyPr>
          <a:lstStyle>
            <a:lvl1pPr eaLnBrk="1" hangingPunct="1">
              <a:defRPr sz="1200">
                <a:latin typeface="Arial" charset="0"/>
                <a:cs typeface="Arial" charset="0"/>
              </a:defRPr>
            </a:lvl1pPr>
          </a:lstStyle>
          <a:p>
            <a:pPr>
              <a:defRPr/>
            </a:pPr>
            <a:endParaRPr lang="de-DE" altLang="de-DE"/>
          </a:p>
        </p:txBody>
      </p:sp>
      <p:sp>
        <p:nvSpPr>
          <p:cNvPr id="41989" name="Rectangle 5">
            <a:extLst>
              <a:ext uri="{FF2B5EF4-FFF2-40B4-BE49-F238E27FC236}">
                <a16:creationId xmlns:a16="http://schemas.microsoft.com/office/drawing/2014/main" id="{C162522B-82D7-42C3-993F-71B3D4BC32A3}"/>
              </a:ext>
            </a:extLst>
          </p:cNvPr>
          <p:cNvSpPr>
            <a:spLocks noGrp="1" noChangeArrowheads="1"/>
          </p:cNvSpPr>
          <p:nvPr>
            <p:ph type="sldNum" sz="quarter" idx="3"/>
          </p:nvPr>
        </p:nvSpPr>
        <p:spPr bwMode="auto">
          <a:xfrm>
            <a:off x="3849688"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628" tIns="45315" rIns="90628" bIns="45315" numCol="1" anchor="b" anchorCtr="0" compatLnSpc="1">
            <a:prstTxWarp prst="textNoShape">
              <a:avLst/>
            </a:prstTxWarp>
          </a:bodyPr>
          <a:lstStyle>
            <a:lvl1pPr algn="r" eaLnBrk="1" hangingPunct="1">
              <a:defRPr sz="1200"/>
            </a:lvl1pPr>
          </a:lstStyle>
          <a:p>
            <a:fld id="{F216597E-71D6-3A49-8480-674CAFF1476C}" type="slidenum">
              <a:rPr lang="de-DE" altLang="de-DE"/>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BFA2EC7-E595-4982-BF71-815EE95520FE}"/>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pPr>
              <a:defRPr/>
            </a:pPr>
            <a:endParaRPr lang="de-CH"/>
          </a:p>
        </p:txBody>
      </p:sp>
      <p:sp>
        <p:nvSpPr>
          <p:cNvPr id="3" name="Datumsplatzhalter 2">
            <a:extLst>
              <a:ext uri="{FF2B5EF4-FFF2-40B4-BE49-F238E27FC236}">
                <a16:creationId xmlns:a16="http://schemas.microsoft.com/office/drawing/2014/main" id="{CFD1F769-826B-4740-90CE-0E8B509098F2}"/>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pPr>
              <a:defRPr/>
            </a:pPr>
            <a:fld id="{6944B0C7-B6CE-B94A-91C8-31914D30EEB9}" type="datetimeFigureOut">
              <a:rPr lang="de-CH"/>
              <a:pPr>
                <a:defRPr/>
              </a:pPr>
              <a:t>20.02.24</a:t>
            </a:fld>
            <a:endParaRPr lang="de-CH"/>
          </a:p>
        </p:txBody>
      </p:sp>
      <p:sp>
        <p:nvSpPr>
          <p:cNvPr id="4" name="Folienbildplatzhalter 3">
            <a:extLst>
              <a:ext uri="{FF2B5EF4-FFF2-40B4-BE49-F238E27FC236}">
                <a16:creationId xmlns:a16="http://schemas.microsoft.com/office/drawing/2014/main" id="{EE25D6FC-AEC6-4E8E-81BD-2B56FA6808E2}"/>
              </a:ext>
            </a:extLst>
          </p:cNvPr>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pPr lvl="0"/>
            <a:endParaRPr lang="de-CH" noProof="0"/>
          </a:p>
        </p:txBody>
      </p:sp>
      <p:sp>
        <p:nvSpPr>
          <p:cNvPr id="5" name="Notizenplatzhalter 4">
            <a:extLst>
              <a:ext uri="{FF2B5EF4-FFF2-40B4-BE49-F238E27FC236}">
                <a16:creationId xmlns:a16="http://schemas.microsoft.com/office/drawing/2014/main" id="{D9B1ADFB-9D98-4197-96FD-391C7C1FF2F9}"/>
              </a:ext>
            </a:extLst>
          </p:cNvPr>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de-DE" noProof="0"/>
              <a:t>Mastertextformat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a:extLst>
              <a:ext uri="{FF2B5EF4-FFF2-40B4-BE49-F238E27FC236}">
                <a16:creationId xmlns:a16="http://schemas.microsoft.com/office/drawing/2014/main" id="{19006CC0-BE3F-4BF3-B964-2DCDE69CB6B3}"/>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pPr>
              <a:defRPr/>
            </a:pPr>
            <a:endParaRPr lang="de-CH"/>
          </a:p>
        </p:txBody>
      </p:sp>
      <p:sp>
        <p:nvSpPr>
          <p:cNvPr id="7" name="Foliennummernplatzhalter 6">
            <a:extLst>
              <a:ext uri="{FF2B5EF4-FFF2-40B4-BE49-F238E27FC236}">
                <a16:creationId xmlns:a16="http://schemas.microsoft.com/office/drawing/2014/main" id="{497B658D-F7A8-40B1-AE4C-1F624A32E4C8}"/>
              </a:ext>
            </a:extLst>
          </p:cNvPr>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511D9CF-1E06-7347-AE42-57502062824B}" type="slidenum">
              <a:rPr lang="de-CH" altLang="de-DE"/>
              <a:pPr/>
              <a:t>‹Nr.›</a:t>
            </a:fld>
            <a:endParaRPr lang="de-CH"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aselland.ch/politik-und-behorden/regierungsrat/medienmitteilungen/regierungsrat-gibt-revision-zum-gesetz-ueber-die-abgabe-von-planungsmehrwerten-in-die-vernehmlassu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Sie erfahren heute</a:t>
            </a:r>
          </a:p>
          <a:p>
            <a:pPr marL="171450" indent="-171450">
              <a:buFontTx/>
              <a:buChar char="-"/>
            </a:pPr>
            <a:r>
              <a:rPr lang="de-CH" b="1" dirty="0"/>
              <a:t>Warum</a:t>
            </a:r>
            <a:r>
              <a:rPr lang="de-CH" dirty="0"/>
              <a:t> wir die MWA für sinnvoll halten und </a:t>
            </a:r>
          </a:p>
          <a:p>
            <a:pPr marL="171450" indent="-171450">
              <a:buFontTx/>
              <a:buChar char="-"/>
            </a:pPr>
            <a:r>
              <a:rPr lang="de-CH" dirty="0"/>
              <a:t>warum wir sie</a:t>
            </a:r>
            <a:r>
              <a:rPr lang="de-CH" b="1" dirty="0"/>
              <a:t> jetzt </a:t>
            </a:r>
            <a:r>
              <a:rPr lang="de-CH" dirty="0"/>
              <a:t>einführen wollen</a:t>
            </a:r>
          </a:p>
          <a:p>
            <a:pPr marL="171450" indent="-171450">
              <a:buFontTx/>
              <a:buChar char="-"/>
            </a:pPr>
            <a:r>
              <a:rPr lang="de-CH" b="1" dirty="0"/>
              <a:t>Wie</a:t>
            </a:r>
            <a:r>
              <a:rPr lang="de-CH" dirty="0"/>
              <a:t> sie funktioniert</a:t>
            </a:r>
          </a:p>
          <a:p>
            <a:pPr marL="171450" indent="-171450">
              <a:buFontTx/>
              <a:buChar char="-"/>
            </a:pPr>
            <a:r>
              <a:rPr lang="de-CH" b="1" dirty="0"/>
              <a:t>Wozu </a:t>
            </a:r>
            <a:r>
              <a:rPr lang="de-CH" dirty="0"/>
              <a:t>wir die Erträge einsetzen wollen</a:t>
            </a:r>
          </a:p>
        </p:txBody>
      </p:sp>
      <p:sp>
        <p:nvSpPr>
          <p:cNvPr id="4" name="Foliennummernplatzhalter 3"/>
          <p:cNvSpPr>
            <a:spLocks noGrp="1"/>
          </p:cNvSpPr>
          <p:nvPr>
            <p:ph type="sldNum" sz="quarter" idx="5"/>
          </p:nvPr>
        </p:nvSpPr>
        <p:spPr/>
        <p:txBody>
          <a:bodyPr/>
          <a:lstStyle/>
          <a:p>
            <a:fld id="{D511D9CF-1E06-7347-AE42-57502062824B}" type="slidenum">
              <a:rPr lang="de-CH" altLang="de-DE" smtClean="0"/>
              <a:pPr/>
              <a:t>1</a:t>
            </a:fld>
            <a:endParaRPr lang="de-CH" altLang="de-DE"/>
          </a:p>
        </p:txBody>
      </p:sp>
    </p:spTree>
    <p:extLst>
      <p:ext uri="{BB962C8B-B14F-4D97-AF65-F5344CB8AC3E}">
        <p14:creationId xmlns:p14="http://schemas.microsoft.com/office/powerpoint/2010/main" val="2817373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9B703E6-47A7-B37B-3B9D-7866AEEBE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62D2E7AB-8344-EA00-A93B-C8C2CC5C20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altLang="de-DE" dirty="0"/>
          </a:p>
        </p:txBody>
      </p:sp>
      <p:sp>
        <p:nvSpPr>
          <p:cNvPr id="7172" name="Foliennummernplatzhalter 3">
            <a:extLst>
              <a:ext uri="{FF2B5EF4-FFF2-40B4-BE49-F238E27FC236}">
                <a16:creationId xmlns:a16="http://schemas.microsoft.com/office/drawing/2014/main" id="{C552740B-5F4F-2668-12AD-CB9D090295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44B294-A9CE-E64C-B432-FBA4EBCBFF08}" type="slidenum">
              <a:rPr lang="de-CH" altLang="de-DE"/>
              <a:pPr/>
              <a:t>10</a:t>
            </a:fld>
            <a:endParaRPr lang="de-CH" altLang="de-DE"/>
          </a:p>
        </p:txBody>
      </p:sp>
    </p:spTree>
    <p:extLst>
      <p:ext uri="{BB962C8B-B14F-4D97-AF65-F5344CB8AC3E}">
        <p14:creationId xmlns:p14="http://schemas.microsoft.com/office/powerpoint/2010/main" val="1010886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D511D9CF-1E06-7347-AE42-57502062824B}" type="slidenum">
              <a:rPr lang="de-CH" altLang="de-DE" smtClean="0"/>
              <a:pPr/>
              <a:t>11</a:t>
            </a:fld>
            <a:endParaRPr lang="de-CH" altLang="de-DE"/>
          </a:p>
        </p:txBody>
      </p:sp>
    </p:spTree>
    <p:extLst>
      <p:ext uri="{BB962C8B-B14F-4D97-AF65-F5344CB8AC3E}">
        <p14:creationId xmlns:p14="http://schemas.microsoft.com/office/powerpoint/2010/main" val="3658097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9B703E6-47A7-B37B-3B9D-7866AEEBE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62D2E7AB-8344-EA00-A93B-C8C2CC5C20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sz="1800" b="0" dirty="0">
                <a:effectLst/>
                <a:latin typeface="Georgia" panose="02040502050405020303" pitchFamily="18" charset="0"/>
                <a:ea typeface="Calibri" panose="020F0502020204030204" pitchFamily="34" charset="0"/>
                <a:cs typeface="Times New Roman" panose="02020603050405020304" pitchFamily="18" charset="0"/>
              </a:rPr>
              <a:t>14.3. </a:t>
            </a:r>
          </a:p>
          <a:p>
            <a:pPr eaLnBrk="1" hangingPunct="1">
              <a:spcBef>
                <a:spcPct val="0"/>
              </a:spcBef>
            </a:pPr>
            <a:r>
              <a:rPr lang="de-CH" sz="1800" b="0" dirty="0">
                <a:effectLst/>
                <a:latin typeface="Georgia" panose="02040502050405020303" pitchFamily="18" charset="0"/>
                <a:ea typeface="Calibri" panose="020F0502020204030204" pitchFamily="34" charset="0"/>
                <a:cs typeface="Times New Roman" panose="02020603050405020304" pitchFamily="18" charset="0"/>
              </a:rPr>
              <a:t>Die GV entscheidet, ob eine Mehrwertabgabe eingeführt werden soll in Fällen, in denen dank neuer Nutzungsmöglichkeiten der Bodenwert erheblich steigt.</a:t>
            </a:r>
          </a:p>
          <a:p>
            <a:pPr eaLnBrk="1" hangingPunct="1">
              <a:spcBef>
                <a:spcPct val="0"/>
              </a:spcBef>
            </a:pPr>
            <a:endParaRPr lang="de-CH" sz="1800" b="0" dirty="0">
              <a:effectLst/>
              <a:latin typeface="Georgia" panose="02040502050405020303" pitchFamily="18"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de-CH" sz="1800" b="0" dirty="0">
                <a:solidFill>
                  <a:srgbClr val="000000"/>
                </a:solidFill>
                <a:effectLst/>
                <a:latin typeface="Georgia" panose="02040502050405020303" pitchFamily="18" charset="0"/>
                <a:ea typeface="Calibri" panose="020F0502020204030204" pitchFamily="34" charset="0"/>
                <a:cs typeface="Arial" panose="020B0604020202020204" pitchFamily="34" charset="0"/>
              </a:rPr>
              <a:t>Die erste Mehrwertabgabe kann erst erhoben werden, wenn auch die Ortsplanungs-Revision rechtsgültig ist und ein Planungsmehrwert entstanden ist.</a:t>
            </a:r>
            <a:endParaRPr lang="de-CH" sz="1800" b="0" dirty="0">
              <a:effectLst/>
              <a:latin typeface="Georgia" panose="02040502050405020303" pitchFamily="18"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
            </a:pPr>
            <a:r>
              <a:rPr lang="de-CH" sz="1800" dirty="0">
                <a:latin typeface="+mn-lt"/>
                <a:cs typeface="Times New Roman" panose="02020603050405020304" pitchFamily="18" charset="0"/>
              </a:rPr>
              <a:t>Sommer 2024: allfällige Überarbeitung</a:t>
            </a:r>
          </a:p>
          <a:p>
            <a:pPr marL="285750" indent="-285750">
              <a:buFont typeface="Wingdings" panose="05000000000000000000" pitchFamily="2" charset="2"/>
              <a:buChar char="§"/>
            </a:pPr>
            <a:r>
              <a:rPr lang="de-CH" sz="1800" dirty="0">
                <a:latin typeface="+mn-lt"/>
                <a:cs typeface="Times New Roman" panose="02020603050405020304" pitchFamily="18" charset="0"/>
              </a:rPr>
              <a:t>Dezember 2024: Beschuss der Gemeindeversammlung</a:t>
            </a:r>
          </a:p>
          <a:p>
            <a:pPr marL="285750" indent="-285750">
              <a:buFont typeface="Wingdings" panose="05000000000000000000" pitchFamily="2" charset="2"/>
              <a:buChar char="§"/>
            </a:pPr>
            <a:r>
              <a:rPr lang="de-CH" sz="1800" dirty="0">
                <a:latin typeface="+mn-lt"/>
                <a:cs typeface="Times New Roman" panose="02020603050405020304" pitchFamily="18" charset="0"/>
              </a:rPr>
              <a:t>Frühjahr 2025: öffentliche Auflage Zonenplan und Zonenreglement</a:t>
            </a:r>
          </a:p>
          <a:p>
            <a:pPr marL="285750" indent="-285750">
              <a:buFont typeface="Wingdings" panose="05000000000000000000" pitchFamily="2" charset="2"/>
              <a:buChar char="§"/>
            </a:pPr>
            <a:r>
              <a:rPr lang="de-CH" sz="1800" dirty="0">
                <a:latin typeface="+mn-lt"/>
                <a:cs typeface="Times New Roman" panose="02020603050405020304" pitchFamily="18" charset="0"/>
              </a:rPr>
              <a:t>Herbst 2025: Genehmigungsprozess beim Regierungsrat</a:t>
            </a:r>
          </a:p>
          <a:p>
            <a:pPr eaLnBrk="1" hangingPunct="1">
              <a:spcBef>
                <a:spcPct val="0"/>
              </a:spcBef>
            </a:pPr>
            <a:endParaRPr lang="de-CH" sz="1800" b="0" dirty="0">
              <a:effectLst/>
              <a:latin typeface="Georgia" panose="02040502050405020303" pitchFamily="18" charset="0"/>
              <a:ea typeface="Calibri" panose="020F0502020204030204" pitchFamily="34" charset="0"/>
              <a:cs typeface="Times New Roman" panose="02020603050405020304" pitchFamily="18" charset="0"/>
            </a:endParaRPr>
          </a:p>
          <a:p>
            <a:pPr eaLnBrk="1" hangingPunct="1">
              <a:spcBef>
                <a:spcPct val="0"/>
              </a:spcBef>
            </a:pPr>
            <a:endParaRPr lang="de-CH" sz="1800" b="0" dirty="0">
              <a:effectLst/>
              <a:latin typeface="Georgia" panose="02040502050405020303" pitchFamily="18" charset="0"/>
              <a:ea typeface="Times New Roman" panose="02020603050405020304" pitchFamily="18" charset="0"/>
              <a:cs typeface="Times New Roman" panose="02020603050405020304" pitchFamily="18" charset="0"/>
            </a:endParaRPr>
          </a:p>
          <a:p>
            <a:pPr eaLnBrk="1" hangingPunct="1">
              <a:spcBef>
                <a:spcPct val="0"/>
              </a:spcBef>
            </a:pPr>
            <a:endParaRPr lang="de-CH" sz="1800" dirty="0">
              <a:latin typeface="+mn-lt"/>
              <a:ea typeface="Times New Roman" panose="02020603050405020304" pitchFamily="18" charset="0"/>
              <a:cs typeface="Times New Roman" panose="02020603050405020304" pitchFamily="18" charset="0"/>
            </a:endParaRPr>
          </a:p>
          <a:p>
            <a:pPr marL="285750" indent="-285750" algn="just">
              <a:lnSpc>
                <a:spcPts val="1000"/>
              </a:lnSpc>
              <a:spcBef>
                <a:spcPts val="1000"/>
              </a:spcBef>
              <a:buFont typeface="Wingdings" panose="05000000000000000000" pitchFamily="2" charset="2"/>
              <a:buChar char="à"/>
            </a:pPr>
            <a:endParaRPr lang="de-CH" sz="18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7172" name="Foliennummernplatzhalter 3">
            <a:extLst>
              <a:ext uri="{FF2B5EF4-FFF2-40B4-BE49-F238E27FC236}">
                <a16:creationId xmlns:a16="http://schemas.microsoft.com/office/drawing/2014/main" id="{C552740B-5F4F-2668-12AD-CB9D090295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44B294-A9CE-E64C-B432-FBA4EBCBFF08}" type="slidenum">
              <a:rPr lang="de-CH" altLang="de-DE"/>
              <a:pPr/>
              <a:t>12</a:t>
            </a:fld>
            <a:endParaRPr lang="de-CH" altLang="de-DE"/>
          </a:p>
        </p:txBody>
      </p:sp>
    </p:spTree>
    <p:extLst>
      <p:ext uri="{BB962C8B-B14F-4D97-AF65-F5344CB8AC3E}">
        <p14:creationId xmlns:p14="http://schemas.microsoft.com/office/powerpoint/2010/main" val="286567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9B703E6-47A7-B37B-3B9D-7866AEEBE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62D2E7AB-8344-EA00-A93B-C8C2CC5C20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altLang="de-DE" dirty="0"/>
              <a:t>Der GR von Oberwil hat sich für die Einführung einer MWA ausgesprochen.</a:t>
            </a:r>
          </a:p>
          <a:p>
            <a:pPr eaLnBrk="1" hangingPunct="1">
              <a:spcBef>
                <a:spcPct val="0"/>
              </a:spcBef>
            </a:pPr>
            <a:endParaRPr lang="de-CH" altLang="de-DE" dirty="0"/>
          </a:p>
          <a:p>
            <a:pPr eaLnBrk="1" hangingPunct="1">
              <a:spcBef>
                <a:spcPct val="0"/>
              </a:spcBef>
            </a:pPr>
            <a:r>
              <a:rPr lang="de-CH" altLang="de-DE" dirty="0"/>
              <a:t>Warum halten wir das für nötig: Warum braucht es aus unserer Sicht eine kommunale MWA? 2 Hauptgründe:</a:t>
            </a:r>
          </a:p>
          <a:p>
            <a:pPr marL="228600" indent="-228600" eaLnBrk="1" hangingPunct="1">
              <a:spcBef>
                <a:spcPct val="0"/>
              </a:spcBef>
              <a:buAutoNum type="arabicPeriod"/>
            </a:pPr>
            <a:r>
              <a:rPr lang="de-CH" altLang="de-DE" b="1" dirty="0"/>
              <a:t>Planungsentschiede können zu Ungleichheiten führen</a:t>
            </a:r>
            <a:r>
              <a:rPr lang="de-CH" altLang="de-DE" dirty="0"/>
              <a:t>. Wir stehen im Rahmen der Ortsplanungsrevision vor solchen Planungsentscheiden. Die Gemeinde wird darüber entscheiden müssen, wie und in welchen Zonen sich Oberwil weiterentwickeln soll, damit wir langfristig genug Infrastruktur und Wohnraum für die Bevölkerung haben. Wir müssen beispielsweise entscheiden, wo Aufstockungen möglich sein sollen. Wo es Aufstockungen gibt, entstehen für die jeweiligen Grundeigentümer Mehrwerte. Ihr Grund und Boden erhält mehr Wert, sie erhalten einen Marktvorteil. </a:t>
            </a:r>
            <a:r>
              <a:rPr lang="de-CH" altLang="de-DE" dirty="0">
                <a:sym typeface="Wingdings" panose="05000000000000000000" pitchFamily="2" charset="2"/>
              </a:rPr>
              <a:t> </a:t>
            </a:r>
            <a:r>
              <a:rPr lang="de-CH" altLang="de-DE" b="1" dirty="0">
                <a:sym typeface="Wingdings" panose="05000000000000000000" pitchFamily="2" charset="2"/>
              </a:rPr>
              <a:t>Parat sein: </a:t>
            </a:r>
            <a:r>
              <a:rPr lang="de-CH" altLang="de-DE" dirty="0">
                <a:sym typeface="Wingdings" panose="05000000000000000000" pitchFamily="2" charset="2"/>
              </a:rPr>
              <a:t>Wenn wir die MWA jetzt einführen, sind wir parat, um solche  Planungsmehrwerte einzelner auszugleichen. </a:t>
            </a:r>
          </a:p>
          <a:p>
            <a:pPr marL="228600" indent="-228600" eaLnBrk="1" hangingPunct="1">
              <a:spcBef>
                <a:spcPct val="0"/>
              </a:spcBef>
              <a:buAutoNum type="arabicPeriod"/>
            </a:pPr>
            <a:r>
              <a:rPr lang="de-CH" altLang="de-DE" dirty="0">
                <a:sym typeface="Wingdings" panose="05000000000000000000" pitchFamily="2" charset="2"/>
              </a:rPr>
              <a:t>Mit der MWA haben wir </a:t>
            </a:r>
            <a:r>
              <a:rPr lang="de-CH" altLang="de-DE" b="1" dirty="0">
                <a:sym typeface="Wingdings" panose="05000000000000000000" pitchFamily="2" charset="2"/>
              </a:rPr>
              <a:t>das rechtliche Instrument, um einen Ausgleich </a:t>
            </a:r>
            <a:r>
              <a:rPr lang="de-CH" altLang="de-DE" dirty="0">
                <a:sym typeface="Wingdings" panose="05000000000000000000" pitchFamily="2" charset="2"/>
              </a:rPr>
              <a:t>von Planungsmehrwerten zu schaffen. So stellen wir sicher, dass nicht nur einzelne Grundeigentümer  von einem Planungsentscheid der Stimmberechtigten profitieren, sondern die Allgemeinheit.  Die Erträge aus der MWA werden in der Gemeinde reinvestiert. Eine Win-Win-Situation.</a:t>
            </a:r>
          </a:p>
          <a:p>
            <a:pPr marL="228600" indent="-228600" eaLnBrk="1" hangingPunct="1">
              <a:spcBef>
                <a:spcPct val="0"/>
              </a:spcBef>
              <a:buAutoNum type="arabicPeriod"/>
            </a:pPr>
            <a:endParaRPr lang="de-CH" altLang="de-DE" dirty="0">
              <a:solidFill>
                <a:srgbClr val="FF0000"/>
              </a:solidFill>
            </a:endParaRPr>
          </a:p>
        </p:txBody>
      </p:sp>
      <p:sp>
        <p:nvSpPr>
          <p:cNvPr id="7172" name="Foliennummernplatzhalter 3">
            <a:extLst>
              <a:ext uri="{FF2B5EF4-FFF2-40B4-BE49-F238E27FC236}">
                <a16:creationId xmlns:a16="http://schemas.microsoft.com/office/drawing/2014/main" id="{C552740B-5F4F-2668-12AD-CB9D090295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44B294-A9CE-E64C-B432-FBA4EBCBFF08}" type="slidenum">
              <a:rPr lang="de-CH" altLang="de-DE"/>
              <a:pPr/>
              <a:t>2</a:t>
            </a:fld>
            <a:endParaRPr lang="de-CH" altLang="de-DE"/>
          </a:p>
        </p:txBody>
      </p:sp>
    </p:spTree>
    <p:extLst>
      <p:ext uri="{BB962C8B-B14F-4D97-AF65-F5344CB8AC3E}">
        <p14:creationId xmlns:p14="http://schemas.microsoft.com/office/powerpoint/2010/main" val="2669916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9B703E6-47A7-B37B-3B9D-7866AEEBE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62D2E7AB-8344-EA00-A93B-C8C2CC5C20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sz="1800" b="1" dirty="0">
                <a:effectLst/>
                <a:latin typeface="Georgia" panose="02040502050405020303" pitchFamily="18" charset="0"/>
                <a:ea typeface="Calibri" panose="020F0502020204030204" pitchFamily="34" charset="0"/>
                <a:cs typeface="Times New Roman" panose="02020603050405020304" pitchFamily="18" charset="0"/>
              </a:rPr>
              <a:t>Das eidgenössische Gesetz </a:t>
            </a:r>
            <a:r>
              <a:rPr lang="de-CH" sz="1800" dirty="0">
                <a:effectLst/>
                <a:latin typeface="Georgia" panose="02040502050405020303" pitchFamily="18" charset="0"/>
                <a:ea typeface="Calibri" panose="020F0502020204030204" pitchFamily="34" charset="0"/>
                <a:cs typeface="Times New Roman" panose="02020603050405020304" pitchFamily="18" charset="0"/>
              </a:rPr>
              <a:t>– Artikel 5 Raumplanungsgesetz RPG – verlangt den Ausgleich von erheblichen Vorteilen und Nachteilen, die durch Planungen entstehen. </a:t>
            </a:r>
          </a:p>
          <a:p>
            <a:pPr eaLnBrk="1" hangingPunct="1">
              <a:spcBef>
                <a:spcPct val="0"/>
              </a:spcBef>
            </a:pPr>
            <a:endParaRPr lang="de-CH" sz="1800" dirty="0">
              <a:effectLst/>
              <a:latin typeface="Georgia" panose="02040502050405020303" pitchFamily="18" charset="0"/>
              <a:ea typeface="Calibri" panose="020F0502020204030204" pitchFamily="34" charset="0"/>
              <a:cs typeface="Times New Roman" panose="02020603050405020304" pitchFamily="18" charset="0"/>
            </a:endParaRPr>
          </a:p>
          <a:p>
            <a:pPr eaLnBrk="1" hangingPunct="1">
              <a:spcBef>
                <a:spcPct val="0"/>
              </a:spcBef>
            </a:pPr>
            <a:r>
              <a:rPr lang="de-CH" sz="1800" dirty="0">
                <a:effectLst/>
                <a:latin typeface="Georgia" panose="02040502050405020303" pitchFamily="18" charset="0"/>
                <a:ea typeface="Calibri" panose="020F0502020204030204" pitchFamily="34" charset="0"/>
                <a:cs typeface="Times New Roman" panose="02020603050405020304" pitchFamily="18" charset="0"/>
              </a:rPr>
              <a:t>Grundsätzlich alle erheblichen Vorteile, die durch Planungen entstehen, müssen angemessen ausgeglichen werden. Vorteile für Grundeigentümer entstehen bei einer </a:t>
            </a:r>
            <a:r>
              <a:rPr lang="de-CH" sz="1800" dirty="0" err="1">
                <a:effectLst/>
                <a:latin typeface="Georgia" panose="02040502050405020303" pitchFamily="18" charset="0"/>
                <a:ea typeface="Calibri" panose="020F0502020204030204" pitchFamily="34" charset="0"/>
                <a:cs typeface="Times New Roman" panose="02020603050405020304" pitchFamily="18" charset="0"/>
              </a:rPr>
              <a:t>Neueinzonung</a:t>
            </a:r>
            <a:r>
              <a:rPr lang="de-CH" sz="1800" dirty="0">
                <a:effectLst/>
                <a:latin typeface="Georgia" panose="02040502050405020303" pitchFamily="18" charset="0"/>
                <a:ea typeface="Calibri" panose="020F0502020204030204" pitchFamily="34" charset="0"/>
                <a:cs typeface="Times New Roman" panose="02020603050405020304" pitchFamily="18" charset="0"/>
              </a:rPr>
              <a:t>, aber auch bei einer Um- oder </a:t>
            </a:r>
            <a:r>
              <a:rPr lang="de-CH" sz="1800" dirty="0" err="1">
                <a:effectLst/>
                <a:latin typeface="Georgia" panose="02040502050405020303" pitchFamily="18" charset="0"/>
                <a:ea typeface="Calibri" panose="020F0502020204030204" pitchFamily="34" charset="0"/>
                <a:cs typeface="Times New Roman" panose="02020603050405020304" pitchFamily="18" charset="0"/>
              </a:rPr>
              <a:t>Aufzonung</a:t>
            </a:r>
            <a:r>
              <a:rPr lang="de-CH" sz="1800" dirty="0">
                <a:effectLst/>
                <a:latin typeface="Georgia" panose="02040502050405020303" pitchFamily="18" charset="0"/>
                <a:ea typeface="Calibri" panose="020F0502020204030204" pitchFamily="34" charset="0"/>
                <a:cs typeface="Times New Roman" panose="02020603050405020304" pitchFamily="18" charset="0"/>
              </a:rPr>
              <a:t>. Bei </a:t>
            </a:r>
            <a:r>
              <a:rPr lang="de-CH" sz="1800" dirty="0" err="1">
                <a:effectLst/>
                <a:latin typeface="Georgia" panose="02040502050405020303" pitchFamily="18" charset="0"/>
                <a:ea typeface="Calibri" panose="020F0502020204030204" pitchFamily="34" charset="0"/>
                <a:cs typeface="Times New Roman" panose="02020603050405020304" pitchFamily="18" charset="0"/>
              </a:rPr>
              <a:t>Neueinzonungen</a:t>
            </a:r>
            <a:r>
              <a:rPr lang="de-CH" sz="1800" dirty="0">
                <a:effectLst/>
                <a:latin typeface="Georgia" panose="02040502050405020303" pitchFamily="18" charset="0"/>
                <a:ea typeface="Calibri" panose="020F0502020204030204" pitchFamily="34" charset="0"/>
                <a:cs typeface="Times New Roman" panose="02020603050405020304" pitchFamily="18" charset="0"/>
              </a:rPr>
              <a:t> müssen die profitierenden Grundeigentümer laut RPG im Minimum 20% des gewonnenen Mehrwerts abgeben. </a:t>
            </a:r>
          </a:p>
          <a:p>
            <a:pPr eaLnBrk="1" hangingPunct="1">
              <a:spcBef>
                <a:spcPct val="0"/>
              </a:spcBef>
            </a:pPr>
            <a:endParaRPr lang="de-CH" altLang="de-DE" sz="1800" dirty="0">
              <a:effectLst/>
              <a:latin typeface="Georgia" panose="02040502050405020303" pitchFamily="18" charset="0"/>
              <a:cs typeface="Times New Roman" panose="02020603050405020304" pitchFamily="18" charset="0"/>
            </a:endParaRPr>
          </a:p>
          <a:p>
            <a:pPr algn="just">
              <a:lnSpc>
                <a:spcPts val="1000"/>
              </a:lnSpc>
              <a:spcBef>
                <a:spcPts val="1000"/>
              </a:spcBef>
            </a:pPr>
            <a:r>
              <a:rPr lang="de-CH" sz="1800" b="1" dirty="0">
                <a:effectLst/>
                <a:latin typeface="Georgia" panose="02040502050405020303" pitchFamily="18" charset="0"/>
                <a:ea typeface="Calibri" panose="020F0502020204030204" pitchFamily="34" charset="0"/>
                <a:cs typeface="Times New Roman" panose="02020603050405020304" pitchFamily="18" charset="0"/>
              </a:rPr>
              <a:t>Das kantonale Gesetz </a:t>
            </a:r>
            <a:r>
              <a:rPr lang="de-CH" sz="1800" dirty="0">
                <a:effectLst/>
                <a:latin typeface="Georgia" panose="02040502050405020303" pitchFamily="18" charset="0"/>
                <a:ea typeface="Calibri" panose="020F0502020204030204" pitchFamily="34" charset="0"/>
                <a:cs typeface="Times New Roman" panose="02020603050405020304" pitchFamily="18" charset="0"/>
              </a:rPr>
              <a:t>über den Ausgleich von Planungswerten ist in Überarbeitung. (vgl. </a:t>
            </a:r>
            <a:r>
              <a:rPr lang="de-CH" sz="1800" u="sng" dirty="0">
                <a:solidFill>
                  <a:srgbClr val="0000FF"/>
                </a:solidFill>
                <a:effectLst/>
                <a:latin typeface="Georgia" panose="02040502050405020303" pitchFamily="18" charset="0"/>
                <a:ea typeface="Calibri" panose="020F0502020204030204" pitchFamily="34" charset="0"/>
                <a:cs typeface="Times New Roman" panose="02020603050405020304" pitchFamily="18" charset="0"/>
                <a:hlinkClick r:id="rId3"/>
              </a:rPr>
              <a:t>Medienmitteilung BL vom 14. Dezember 2022</a:t>
            </a:r>
            <a:r>
              <a:rPr lang="de-CH" sz="1800" dirty="0">
                <a:effectLst/>
                <a:latin typeface="Georgia" panose="02040502050405020303" pitchFamily="18" charset="0"/>
                <a:ea typeface="Calibri" panose="020F0502020204030204" pitchFamily="34" charset="0"/>
                <a:cs typeface="Times New Roman" panose="02020603050405020304" pitchFamily="18" charset="0"/>
              </a:rPr>
              <a:t>). </a:t>
            </a:r>
          </a:p>
          <a:p>
            <a:pPr algn="l">
              <a:lnSpc>
                <a:spcPts val="1000"/>
              </a:lnSpc>
              <a:spcBef>
                <a:spcPts val="1000"/>
              </a:spcBef>
            </a:pPr>
            <a:endParaRPr lang="de-CH" sz="1800" dirty="0">
              <a:effectLst/>
              <a:latin typeface="Georgia" panose="02040502050405020303" pitchFamily="18" charset="0"/>
              <a:ea typeface="Calibri" panose="020F0502020204030204" pitchFamily="34" charset="0"/>
              <a:cs typeface="Times New Roman" panose="02020603050405020304" pitchFamily="18" charset="0"/>
            </a:endParaRPr>
          </a:p>
          <a:p>
            <a:pPr marL="285750" indent="-285750" algn="l">
              <a:lnSpc>
                <a:spcPts val="1000"/>
              </a:lnSpc>
              <a:spcBef>
                <a:spcPts val="1000"/>
              </a:spcBef>
              <a:buFont typeface="Wingdings" panose="05000000000000000000" pitchFamily="2" charset="2"/>
              <a:buChar char="à"/>
            </a:pPr>
            <a:r>
              <a:rPr lang="de-CH" sz="1800" dirty="0">
                <a:effectLst/>
                <a:latin typeface="Georgia" panose="02040502050405020303" pitchFamily="18" charset="0"/>
                <a:ea typeface="Calibri" panose="020F0502020204030204" pitchFamily="34" charset="0"/>
                <a:cs typeface="Times New Roman" panose="02020603050405020304" pitchFamily="18" charset="0"/>
              </a:rPr>
              <a:t>Die Gemeinde Oberwil braucht aber schon jetzt eine gesetzliche Grundlage für mögliche Abgaben nach der Ortsplanungsrevision.</a:t>
            </a:r>
          </a:p>
          <a:p>
            <a:pPr marL="285750" indent="-285750" algn="l">
              <a:lnSpc>
                <a:spcPts val="1000"/>
              </a:lnSpc>
              <a:spcBef>
                <a:spcPts val="1000"/>
              </a:spcBef>
              <a:buFont typeface="Wingdings" panose="05000000000000000000" pitchFamily="2" charset="2"/>
              <a:buChar char="à"/>
            </a:pPr>
            <a:endParaRPr lang="de-CH" sz="1800" dirty="0">
              <a:effectLst/>
              <a:latin typeface="Georgia" panose="02040502050405020303" pitchFamily="18" charset="0"/>
              <a:ea typeface="Calibri" panose="020F0502020204030204" pitchFamily="34" charset="0"/>
              <a:cs typeface="Times New Roman" panose="02020603050405020304" pitchFamily="18" charset="0"/>
            </a:endParaRPr>
          </a:p>
          <a:p>
            <a:pPr marL="285750" marR="0" lvl="0" indent="-285750" algn="l" defTabSz="914400" rtl="0" eaLnBrk="0" fontAlgn="base" latinLnBrk="0" hangingPunct="0">
              <a:lnSpc>
                <a:spcPts val="1000"/>
              </a:lnSpc>
              <a:spcBef>
                <a:spcPts val="1000"/>
              </a:spcBef>
              <a:spcAft>
                <a:spcPct val="0"/>
              </a:spcAft>
              <a:buClrTx/>
              <a:buSzTx/>
              <a:buFont typeface="Wingdings" panose="05000000000000000000" pitchFamily="2" charset="2"/>
              <a:buChar char="à"/>
              <a:tabLst/>
              <a:defRPr/>
            </a:pPr>
            <a:r>
              <a:rPr lang="de-CH" sz="1800" dirty="0">
                <a:latin typeface="+mn-lt"/>
                <a:ea typeface="Times New Roman" panose="02020603050405020304" pitchFamily="18" charset="0"/>
                <a:cs typeface="Times New Roman" panose="02020603050405020304" pitchFamily="18" charset="0"/>
              </a:rPr>
              <a:t>Kanton BL hat Oberwil im Rahmen der Vorprüfung der Ortsplanungsrevision </a:t>
            </a:r>
            <a:r>
              <a:rPr lang="de-CH" sz="1800" b="1" dirty="0">
                <a:latin typeface="+mn-lt"/>
                <a:ea typeface="Times New Roman" panose="02020603050405020304" pitchFamily="18" charset="0"/>
                <a:cs typeface="Times New Roman" panose="02020603050405020304" pitchFamily="18" charset="0"/>
              </a:rPr>
              <a:t>empfohlen</a:t>
            </a:r>
            <a:r>
              <a:rPr lang="de-CH" sz="1800" dirty="0">
                <a:latin typeface="+mn-lt"/>
                <a:ea typeface="Times New Roman" panose="02020603050405020304" pitchFamily="18" charset="0"/>
                <a:cs typeface="Times New Roman" panose="02020603050405020304" pitchFamily="18" charset="0"/>
              </a:rPr>
              <a:t>, die Mehrwertabgabe in einem separaten Reglement zu regeln.</a:t>
            </a:r>
          </a:p>
          <a:p>
            <a:pPr marL="285750" indent="-285750" algn="just">
              <a:lnSpc>
                <a:spcPts val="1000"/>
              </a:lnSpc>
              <a:spcBef>
                <a:spcPts val="1000"/>
              </a:spcBef>
              <a:buFont typeface="Wingdings" panose="05000000000000000000" pitchFamily="2" charset="2"/>
              <a:buChar char="à"/>
            </a:pPr>
            <a:endParaRPr lang="de-CH" sz="18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7172" name="Foliennummernplatzhalter 3">
            <a:extLst>
              <a:ext uri="{FF2B5EF4-FFF2-40B4-BE49-F238E27FC236}">
                <a16:creationId xmlns:a16="http://schemas.microsoft.com/office/drawing/2014/main" id="{C552740B-5F4F-2668-12AD-CB9D090295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44B294-A9CE-E64C-B432-FBA4EBCBFF08}" type="slidenum">
              <a:rPr lang="de-CH" altLang="de-DE"/>
              <a:pPr/>
              <a:t>3</a:t>
            </a:fld>
            <a:endParaRPr lang="de-CH" altLang="de-DE"/>
          </a:p>
        </p:txBody>
      </p:sp>
    </p:spTree>
    <p:extLst>
      <p:ext uri="{BB962C8B-B14F-4D97-AF65-F5344CB8AC3E}">
        <p14:creationId xmlns:p14="http://schemas.microsoft.com/office/powerpoint/2010/main" val="275701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9B703E6-47A7-B37B-3B9D-7866AEEBE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62D2E7AB-8344-EA00-A93B-C8C2CC5C20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algn="just">
              <a:lnSpc>
                <a:spcPts val="1000"/>
              </a:lnSpc>
              <a:spcBef>
                <a:spcPts val="1000"/>
              </a:spcBef>
              <a:buFont typeface="Wingdings" panose="05000000000000000000" pitchFamily="2" charset="2"/>
              <a:buNone/>
            </a:pPr>
            <a:r>
              <a:rPr lang="de-CH" sz="1800" dirty="0">
                <a:effectLst/>
                <a:latin typeface="Georgia" panose="02040502050405020303" pitchFamily="18" charset="0"/>
                <a:ea typeface="Calibri" panose="020F0502020204030204" pitchFamily="34" charset="0"/>
                <a:cs typeface="Times New Roman" panose="02020603050405020304" pitchFamily="18" charset="0"/>
              </a:rPr>
              <a:t>Bodenmehrwerte müssen «erheblich» sein</a:t>
            </a:r>
          </a:p>
          <a:p>
            <a:pPr marL="0" indent="0" algn="just">
              <a:lnSpc>
                <a:spcPts val="1000"/>
              </a:lnSpc>
              <a:spcBef>
                <a:spcPts val="1000"/>
              </a:spcBef>
              <a:buFont typeface="Wingdings" panose="05000000000000000000" pitchFamily="2" charset="2"/>
              <a:buNone/>
            </a:pPr>
            <a:endParaRPr lang="de-CH" sz="1800" dirty="0">
              <a:effectLst/>
              <a:latin typeface="Georgia" panose="02040502050405020303" pitchFamily="18" charset="0"/>
              <a:ea typeface="Calibri" panose="020F0502020204030204" pitchFamily="34" charset="0"/>
              <a:cs typeface="Times New Roman" panose="02020603050405020304" pitchFamily="18" charset="0"/>
            </a:endParaRPr>
          </a:p>
          <a:p>
            <a:pPr marL="0" indent="0" algn="just">
              <a:lnSpc>
                <a:spcPts val="1000"/>
              </a:lnSpc>
              <a:spcBef>
                <a:spcPts val="1000"/>
              </a:spcBef>
              <a:buFont typeface="Wingdings" panose="05000000000000000000" pitchFamily="2" charset="2"/>
              <a:buNone/>
            </a:pPr>
            <a:r>
              <a:rPr lang="de-CH" sz="1800" b="0" dirty="0">
                <a:effectLst/>
                <a:latin typeface="Georgia" panose="02040502050405020303" pitchFamily="18" charset="0"/>
                <a:ea typeface="Calibri" panose="020F0502020204030204" pitchFamily="34" charset="0"/>
                <a:cs typeface="Times New Roman" panose="02020603050405020304" pitchFamily="18" charset="0"/>
              </a:rPr>
              <a:t>Vier Fälle: </a:t>
            </a:r>
          </a:p>
          <a:p>
            <a:pPr marL="0" indent="0" algn="just">
              <a:lnSpc>
                <a:spcPts val="1000"/>
              </a:lnSpc>
              <a:spcBef>
                <a:spcPts val="1000"/>
              </a:spcBef>
              <a:buFont typeface="Wingdings" panose="05000000000000000000" pitchFamily="2" charset="2"/>
              <a:buNone/>
            </a:pPr>
            <a:r>
              <a:rPr lang="de-CH" sz="1800" dirty="0">
                <a:effectLst/>
                <a:latin typeface="Georgia" panose="02040502050405020303" pitchFamily="18" charset="0"/>
                <a:ea typeface="Calibri" panose="020F0502020204030204" pitchFamily="34" charset="0"/>
                <a:cs typeface="Times New Roman" panose="02020603050405020304" pitchFamily="18" charset="0"/>
              </a:rPr>
              <a:t>In allen vier Fällen profitieren Grundeigentümer von </a:t>
            </a:r>
            <a:r>
              <a:rPr lang="de-CH" sz="1800" b="1" dirty="0">
                <a:effectLst/>
                <a:latin typeface="Georgia" panose="02040502050405020303" pitchFamily="18" charset="0"/>
                <a:ea typeface="Calibri" panose="020F0502020204030204" pitchFamily="34" charset="0"/>
                <a:cs typeface="Times New Roman" panose="02020603050405020304" pitchFamily="18" charset="0"/>
              </a:rPr>
              <a:t>verbesserten Nutzungsmöglichkeiten. </a:t>
            </a:r>
          </a:p>
          <a:p>
            <a:pPr marL="0" indent="0" algn="just">
              <a:lnSpc>
                <a:spcPts val="1000"/>
              </a:lnSpc>
              <a:spcBef>
                <a:spcPts val="1000"/>
              </a:spcBef>
              <a:buFont typeface="Wingdings" panose="05000000000000000000" pitchFamily="2" charset="2"/>
              <a:buNone/>
            </a:pPr>
            <a:endParaRPr lang="de-CH" sz="1800" dirty="0">
              <a:effectLst/>
              <a:latin typeface="Georgia" panose="02040502050405020303" pitchFamily="18" charset="0"/>
              <a:ea typeface="Calibri" panose="020F0502020204030204" pitchFamily="34" charset="0"/>
              <a:cs typeface="Times New Roman" panose="02020603050405020304" pitchFamily="18" charset="0"/>
            </a:endParaRPr>
          </a:p>
          <a:p>
            <a:pPr marL="0" indent="0" algn="just">
              <a:lnSpc>
                <a:spcPts val="1000"/>
              </a:lnSpc>
              <a:spcBef>
                <a:spcPts val="1000"/>
              </a:spcBef>
              <a:buFont typeface="Wingdings" panose="05000000000000000000" pitchFamily="2" charset="2"/>
              <a:buNone/>
            </a:pPr>
            <a:r>
              <a:rPr lang="de-CH" sz="1800" b="1" dirty="0">
                <a:effectLst/>
                <a:latin typeface="Georgia" panose="02040502050405020303" pitchFamily="18" charset="0"/>
                <a:ea typeface="Calibri" panose="020F0502020204030204" pitchFamily="34" charset="0"/>
                <a:cs typeface="Times New Roman" panose="02020603050405020304" pitchFamily="18" charset="0"/>
              </a:rPr>
              <a:t>Bodenwert steigt </a:t>
            </a:r>
            <a:r>
              <a:rPr lang="de-CH" sz="1800" dirty="0">
                <a:effectLst/>
                <a:latin typeface="Georgia" panose="02040502050405020303" pitchFamily="18" charset="0"/>
                <a:ea typeface="Calibri" panose="020F0502020204030204" pitchFamily="34" charset="0"/>
                <a:cs typeface="Times New Roman" panose="02020603050405020304" pitchFamily="18" charset="0"/>
              </a:rPr>
              <a:t>aufgrund eines Planungsentscheids der Stimmberechtigten von Oberwil.</a:t>
            </a:r>
          </a:p>
          <a:p>
            <a:pPr marL="0" indent="0" algn="just">
              <a:lnSpc>
                <a:spcPts val="1000"/>
              </a:lnSpc>
              <a:spcBef>
                <a:spcPts val="1000"/>
              </a:spcBef>
              <a:buFont typeface="Wingdings" panose="05000000000000000000" pitchFamily="2" charset="2"/>
              <a:buNone/>
            </a:pPr>
            <a:endParaRPr lang="de-CH" sz="1800" dirty="0">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7172" name="Foliennummernplatzhalter 3">
            <a:extLst>
              <a:ext uri="{FF2B5EF4-FFF2-40B4-BE49-F238E27FC236}">
                <a16:creationId xmlns:a16="http://schemas.microsoft.com/office/drawing/2014/main" id="{C552740B-5F4F-2668-12AD-CB9D090295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44B294-A9CE-E64C-B432-FBA4EBCBFF08}" type="slidenum">
              <a:rPr lang="de-CH" altLang="de-DE"/>
              <a:pPr/>
              <a:t>4</a:t>
            </a:fld>
            <a:endParaRPr lang="de-CH" altLang="de-DE"/>
          </a:p>
        </p:txBody>
      </p:sp>
    </p:spTree>
    <p:extLst>
      <p:ext uri="{BB962C8B-B14F-4D97-AF65-F5344CB8AC3E}">
        <p14:creationId xmlns:p14="http://schemas.microsoft.com/office/powerpoint/2010/main" val="3177298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9B703E6-47A7-B37B-3B9D-7866AEEBE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62D2E7AB-8344-EA00-A93B-C8C2CC5C20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altLang="de-DE" dirty="0">
                <a:solidFill>
                  <a:srgbClr val="FF0000"/>
                </a:solidFill>
              </a:rPr>
              <a:t>Hier anhand eines praktischen Beispiels erklären, wie es zu einer MWA kommen könnte.</a:t>
            </a:r>
          </a:p>
          <a:p>
            <a:pPr eaLnBrk="1" hangingPunct="1">
              <a:spcBef>
                <a:spcPct val="0"/>
              </a:spcBef>
            </a:pPr>
            <a:endParaRPr lang="de-CH" altLang="de-DE" dirty="0">
              <a:solidFill>
                <a:srgbClr val="FF0000"/>
              </a:solidFill>
            </a:endParaRPr>
          </a:p>
          <a:p>
            <a:pPr eaLnBrk="1" hangingPunct="1">
              <a:spcBef>
                <a:spcPct val="0"/>
              </a:spcBef>
            </a:pPr>
            <a:r>
              <a:rPr lang="de-CH" altLang="de-DE" dirty="0">
                <a:solidFill>
                  <a:srgbClr val="FF0000"/>
                </a:solidFill>
              </a:rPr>
              <a:t>Als Beispiel dient eine </a:t>
            </a:r>
            <a:r>
              <a:rPr lang="de-CH" altLang="de-DE" dirty="0" err="1">
                <a:solidFill>
                  <a:srgbClr val="FF0000"/>
                </a:solidFill>
              </a:rPr>
              <a:t>Aufzonung</a:t>
            </a:r>
            <a:r>
              <a:rPr lang="de-CH" altLang="de-DE" dirty="0">
                <a:solidFill>
                  <a:srgbClr val="FF0000"/>
                </a:solidFill>
              </a:rPr>
              <a:t>. Durch sie werden Aufstockungen möglich.</a:t>
            </a:r>
          </a:p>
        </p:txBody>
      </p:sp>
      <p:sp>
        <p:nvSpPr>
          <p:cNvPr id="7172" name="Foliennummernplatzhalter 3">
            <a:extLst>
              <a:ext uri="{FF2B5EF4-FFF2-40B4-BE49-F238E27FC236}">
                <a16:creationId xmlns:a16="http://schemas.microsoft.com/office/drawing/2014/main" id="{C552740B-5F4F-2668-12AD-CB9D090295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44B294-A9CE-E64C-B432-FBA4EBCBFF08}" type="slidenum">
              <a:rPr lang="de-CH" altLang="de-DE"/>
              <a:pPr/>
              <a:t>5</a:t>
            </a:fld>
            <a:endParaRPr lang="de-CH" altLang="de-DE"/>
          </a:p>
        </p:txBody>
      </p:sp>
    </p:spTree>
    <p:extLst>
      <p:ext uri="{BB962C8B-B14F-4D97-AF65-F5344CB8AC3E}">
        <p14:creationId xmlns:p14="http://schemas.microsoft.com/office/powerpoint/2010/main" val="4080407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9B703E6-47A7-B37B-3B9D-7866AEEBE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62D2E7AB-8344-EA00-A93B-C8C2CC5C20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altLang="de-DE" dirty="0"/>
          </a:p>
        </p:txBody>
      </p:sp>
      <p:sp>
        <p:nvSpPr>
          <p:cNvPr id="7172" name="Foliennummernplatzhalter 3">
            <a:extLst>
              <a:ext uri="{FF2B5EF4-FFF2-40B4-BE49-F238E27FC236}">
                <a16:creationId xmlns:a16="http://schemas.microsoft.com/office/drawing/2014/main" id="{C552740B-5F4F-2668-12AD-CB9D090295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44B294-A9CE-E64C-B432-FBA4EBCBFF08}" type="slidenum">
              <a:rPr lang="de-CH" altLang="de-DE"/>
              <a:pPr/>
              <a:t>6</a:t>
            </a:fld>
            <a:endParaRPr lang="de-CH" altLang="de-DE"/>
          </a:p>
        </p:txBody>
      </p:sp>
    </p:spTree>
    <p:extLst>
      <p:ext uri="{BB962C8B-B14F-4D97-AF65-F5344CB8AC3E}">
        <p14:creationId xmlns:p14="http://schemas.microsoft.com/office/powerpoint/2010/main" val="474813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9B703E6-47A7-B37B-3B9D-7866AEEBE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62D2E7AB-8344-EA00-A93B-C8C2CC5C20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CH" altLang="de-DE" dirty="0">
              <a:solidFill>
                <a:srgbClr val="FF0000"/>
              </a:solidFill>
            </a:endParaRPr>
          </a:p>
        </p:txBody>
      </p:sp>
      <p:sp>
        <p:nvSpPr>
          <p:cNvPr id="7172" name="Foliennummernplatzhalter 3">
            <a:extLst>
              <a:ext uri="{FF2B5EF4-FFF2-40B4-BE49-F238E27FC236}">
                <a16:creationId xmlns:a16="http://schemas.microsoft.com/office/drawing/2014/main" id="{C552740B-5F4F-2668-12AD-CB9D090295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44B294-A9CE-E64C-B432-FBA4EBCBFF08}" type="slidenum">
              <a:rPr lang="de-CH" altLang="de-DE"/>
              <a:pPr/>
              <a:t>7</a:t>
            </a:fld>
            <a:endParaRPr lang="de-CH" altLang="de-DE"/>
          </a:p>
        </p:txBody>
      </p:sp>
    </p:spTree>
    <p:extLst>
      <p:ext uri="{BB962C8B-B14F-4D97-AF65-F5344CB8AC3E}">
        <p14:creationId xmlns:p14="http://schemas.microsoft.com/office/powerpoint/2010/main" val="1625485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9B703E6-47A7-B37B-3B9D-7866AEEBE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62D2E7AB-8344-EA00-A93B-C8C2CC5C20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de-CH" sz="1800" dirty="0">
                <a:effectLst/>
                <a:latin typeface="Georgia" panose="02040502050405020303" pitchFamily="18" charset="0"/>
                <a:ea typeface="Calibri" panose="020F0502020204030204" pitchFamily="34" charset="0"/>
                <a:cs typeface="Times New Roman" panose="02020603050405020304" pitchFamily="18" charset="0"/>
              </a:rPr>
              <a:t>Die Gemeinde Oberwil ist seit 2019 an der Revision des Zonenplans Siedlung und des Zonenreglements.</a:t>
            </a:r>
          </a:p>
          <a:p>
            <a:pPr eaLnBrk="1" hangingPunct="1">
              <a:spcBef>
                <a:spcPct val="0"/>
              </a:spcBef>
            </a:pPr>
            <a:endParaRPr lang="de-CH" sz="1800" dirty="0">
              <a:effectLst/>
              <a:latin typeface="Georgia" panose="02040502050405020303" pitchFamily="18" charset="0"/>
              <a:ea typeface="Calibri" panose="020F0502020204030204" pitchFamily="34" charset="0"/>
              <a:cs typeface="Times New Roman" panose="02020603050405020304" pitchFamily="18" charset="0"/>
            </a:endParaRPr>
          </a:p>
          <a:p>
            <a:pPr eaLnBrk="1" hangingPunct="1">
              <a:spcBef>
                <a:spcPct val="0"/>
              </a:spcBef>
            </a:pPr>
            <a:r>
              <a:rPr lang="de-CH" sz="1800" dirty="0">
                <a:effectLst/>
                <a:latin typeface="Georgia" panose="02040502050405020303" pitchFamily="18" charset="0"/>
                <a:ea typeface="Calibri" panose="020F0502020204030204" pitchFamily="34" charset="0"/>
                <a:cs typeface="Times New Roman" panose="02020603050405020304" pitchFamily="18" charset="0"/>
              </a:rPr>
              <a:t>Wir gehen dabei von der Prämisse der Innenentwicklung aus: Wir regeln, wie und wo wir den bestehenden Siedlungsraum weiterentwickeln wollen.</a:t>
            </a:r>
          </a:p>
          <a:p>
            <a:pPr eaLnBrk="1" hangingPunct="1">
              <a:spcBef>
                <a:spcPct val="0"/>
              </a:spcBef>
            </a:pPr>
            <a:endParaRPr lang="de-CH" sz="1800" dirty="0">
              <a:effectLst/>
              <a:latin typeface="Georgia" panose="02040502050405020303" pitchFamily="18" charset="0"/>
              <a:ea typeface="Calibri" panose="020F0502020204030204" pitchFamily="34" charset="0"/>
              <a:cs typeface="Times New Roman" panose="02020603050405020304" pitchFamily="18" charset="0"/>
            </a:endParaRPr>
          </a:p>
          <a:p>
            <a:pPr eaLnBrk="1" hangingPunct="1">
              <a:spcBef>
                <a:spcPct val="0"/>
              </a:spcBef>
            </a:pPr>
            <a:r>
              <a:rPr lang="de-CH" sz="1800" dirty="0">
                <a:effectLst/>
                <a:latin typeface="Georgia" panose="02040502050405020303" pitchFamily="18" charset="0"/>
                <a:ea typeface="Calibri" panose="020F0502020204030204" pitchFamily="34" charset="0"/>
                <a:cs typeface="Times New Roman" panose="02020603050405020304" pitchFamily="18" charset="0"/>
              </a:rPr>
              <a:t>Auch ein Ziel: eine hohe Wohn- und Lebensqualität</a:t>
            </a:r>
          </a:p>
          <a:p>
            <a:pPr eaLnBrk="1" hangingPunct="1">
              <a:spcBef>
                <a:spcPct val="0"/>
              </a:spcBef>
            </a:pPr>
            <a:endParaRPr lang="de-CH" sz="1800" dirty="0">
              <a:effectLst/>
              <a:latin typeface="Georgia" panose="02040502050405020303" pitchFamily="18" charset="0"/>
              <a:ea typeface="Calibri" panose="020F0502020204030204" pitchFamily="34" charset="0"/>
              <a:cs typeface="Times New Roman" panose="02020603050405020304" pitchFamily="18" charset="0"/>
            </a:endParaRPr>
          </a:p>
          <a:p>
            <a:pPr eaLnBrk="1" hangingPunct="1">
              <a:spcBef>
                <a:spcPct val="0"/>
              </a:spcBef>
            </a:pPr>
            <a:r>
              <a:rPr lang="de-CH" sz="1800" dirty="0">
                <a:effectLst/>
                <a:latin typeface="Georgia" panose="02040502050405020303" pitchFamily="18" charset="0"/>
                <a:ea typeface="Calibri" panose="020F0502020204030204" pitchFamily="34" charset="0"/>
                <a:cs typeface="Times New Roman" panose="02020603050405020304" pitchFamily="18" charset="0"/>
              </a:rPr>
              <a:t>Die Revision basiert auf Grundlagen, die wir in den vergangenen Jahren partizipativ mit der Bevölkerung erarbeitet haben.</a:t>
            </a:r>
            <a:endParaRPr lang="de-CH" altLang="de-DE" dirty="0">
              <a:solidFill>
                <a:srgbClr val="FF0000"/>
              </a:solidFill>
            </a:endParaRPr>
          </a:p>
        </p:txBody>
      </p:sp>
      <p:sp>
        <p:nvSpPr>
          <p:cNvPr id="7172" name="Foliennummernplatzhalter 3">
            <a:extLst>
              <a:ext uri="{FF2B5EF4-FFF2-40B4-BE49-F238E27FC236}">
                <a16:creationId xmlns:a16="http://schemas.microsoft.com/office/drawing/2014/main" id="{C552740B-5F4F-2668-12AD-CB9D090295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44B294-A9CE-E64C-B432-FBA4EBCBFF08}" type="slidenum">
              <a:rPr lang="de-CH" altLang="de-DE"/>
              <a:pPr/>
              <a:t>8</a:t>
            </a:fld>
            <a:endParaRPr lang="de-CH" altLang="de-DE"/>
          </a:p>
        </p:txBody>
      </p:sp>
    </p:spTree>
    <p:extLst>
      <p:ext uri="{BB962C8B-B14F-4D97-AF65-F5344CB8AC3E}">
        <p14:creationId xmlns:p14="http://schemas.microsoft.com/office/powerpoint/2010/main" val="3635537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9B703E6-47A7-B37B-3B9D-7866AEEBEE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62D2E7AB-8344-EA00-A93B-C8C2CC5C20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Wingdings" panose="05000000000000000000" pitchFamily="2" charset="2"/>
              <a:buChar char="§"/>
            </a:pPr>
            <a:r>
              <a:rPr lang="de-CH" sz="1600" dirty="0">
                <a:latin typeface="+mn-lt"/>
              </a:rPr>
              <a:t>Stand des Wissens heute: </a:t>
            </a:r>
          </a:p>
          <a:p>
            <a:pPr marL="742950" lvl="1" indent="-285750">
              <a:buFont typeface="Wingdings" panose="05000000000000000000" pitchFamily="2" charset="2"/>
              <a:buChar char="§"/>
            </a:pPr>
            <a:r>
              <a:rPr lang="de-CH" sz="1600" dirty="0">
                <a:latin typeface="+mn-lt"/>
              </a:rPr>
              <a:t>400 von 5’250 Bauland-Parzellen erhalten bessere Nutzungsmöglichkeiten </a:t>
            </a:r>
          </a:p>
          <a:p>
            <a:pPr marL="742950" lvl="1" indent="-285750">
              <a:buFont typeface="Wingdings" panose="05000000000000000000" pitchFamily="2" charset="2"/>
              <a:buChar char="§"/>
            </a:pPr>
            <a:r>
              <a:rPr lang="de-CH" sz="1600" dirty="0">
                <a:latin typeface="+mn-lt"/>
              </a:rPr>
              <a:t>werden von Mehrwertabgabe-Regelung betroffen sein</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CH" sz="1200" dirty="0">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de-CH" sz="1200" dirty="0">
                <a:latin typeface="+mn-lt"/>
              </a:rPr>
              <a:t>Wird Mehrwertabgabe rechtzeitig eingeführt, wird Ausgleich möglich sein</a:t>
            </a:r>
          </a:p>
          <a:p>
            <a:pPr marL="0" marR="0" lvl="0" indent="0" algn="l" defTabSz="914400" rtl="0" eaLnBrk="1" fontAlgn="base" latinLnBrk="0" hangingPunct="1">
              <a:lnSpc>
                <a:spcPct val="100000"/>
              </a:lnSpc>
              <a:spcBef>
                <a:spcPct val="0"/>
              </a:spcBef>
              <a:spcAft>
                <a:spcPct val="0"/>
              </a:spcAft>
              <a:buClrTx/>
              <a:buSzTx/>
              <a:buFontTx/>
              <a:buNone/>
              <a:tabLst/>
              <a:defRPr/>
            </a:pPr>
            <a:endParaRPr lang="de-CH" sz="1200" dirty="0">
              <a:latin typeface="+mn-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de-CH" sz="1200" dirty="0">
                <a:latin typeface="+mn-lt"/>
              </a:rPr>
              <a:t>Plan-Bild zeigt einen Ausschnitt aus dem neuen Zonenplan Siedlung, mit für Mehrwertabgabe relevanten Änderungen</a:t>
            </a:r>
          </a:p>
          <a:p>
            <a:pPr eaLnBrk="1" hangingPunct="1">
              <a:spcBef>
                <a:spcPct val="0"/>
              </a:spcBef>
            </a:pPr>
            <a:endParaRPr lang="de-CH" altLang="de-DE" dirty="0">
              <a:solidFill>
                <a:srgbClr val="FF0000"/>
              </a:solidFill>
            </a:endParaRPr>
          </a:p>
        </p:txBody>
      </p:sp>
      <p:sp>
        <p:nvSpPr>
          <p:cNvPr id="7172" name="Foliennummernplatzhalter 3">
            <a:extLst>
              <a:ext uri="{FF2B5EF4-FFF2-40B4-BE49-F238E27FC236}">
                <a16:creationId xmlns:a16="http://schemas.microsoft.com/office/drawing/2014/main" id="{C552740B-5F4F-2668-12AD-CB9D090295B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44B294-A9CE-E64C-B432-FBA4EBCBFF08}" type="slidenum">
              <a:rPr lang="de-CH" altLang="de-DE"/>
              <a:pPr/>
              <a:t>9</a:t>
            </a:fld>
            <a:endParaRPr lang="de-CH" altLang="de-DE"/>
          </a:p>
        </p:txBody>
      </p:sp>
    </p:spTree>
    <p:extLst>
      <p:ext uri="{BB962C8B-B14F-4D97-AF65-F5344CB8AC3E}">
        <p14:creationId xmlns:p14="http://schemas.microsoft.com/office/powerpoint/2010/main" val="816180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Tree>
    <p:extLst>
      <p:ext uri="{BB962C8B-B14F-4D97-AF65-F5344CB8AC3E}">
        <p14:creationId xmlns:p14="http://schemas.microsoft.com/office/powerpoint/2010/main" val="2100293111"/>
      </p:ext>
    </p:extLst>
  </p:cSld>
  <p:clrMapOvr>
    <a:masterClrMapping/>
  </p:clrMapOvr>
  <p:transition>
    <p:pull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405787600"/>
      </p:ext>
    </p:extLst>
  </p:cSld>
  <p:clrMapOvr>
    <a:masterClrMapping/>
  </p:clrMapOvr>
  <p:transition>
    <p:pull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81775" y="525463"/>
            <a:ext cx="1809750" cy="580390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1147763" y="525463"/>
            <a:ext cx="5281612" cy="580390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978423076"/>
      </p:ext>
    </p:extLst>
  </p:cSld>
  <p:clrMapOvr>
    <a:masterClrMapping/>
  </p:clrMapOvr>
  <p:transition>
    <p:pull dir="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147763" y="525463"/>
            <a:ext cx="4943475" cy="915987"/>
          </a:xfrm>
        </p:spPr>
        <p:txBody>
          <a:bodyPr/>
          <a:lstStyle/>
          <a:p>
            <a:r>
              <a:rPr lang="de-DE"/>
              <a:t>Titelmasterformat durch Klicken bearbeiten</a:t>
            </a:r>
            <a:endParaRPr lang="de-CH"/>
          </a:p>
        </p:txBody>
      </p:sp>
      <p:sp>
        <p:nvSpPr>
          <p:cNvPr id="3" name="Textplatzhalter 2"/>
          <p:cNvSpPr>
            <a:spLocks noGrp="1"/>
          </p:cNvSpPr>
          <p:nvPr>
            <p:ph type="body" sz="half" idx="1"/>
          </p:nvPr>
        </p:nvSpPr>
        <p:spPr>
          <a:xfrm>
            <a:off x="1147763" y="1990725"/>
            <a:ext cx="3544887" cy="43386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845050" y="1990725"/>
            <a:ext cx="3546475" cy="4338638"/>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946953651"/>
      </p:ext>
    </p:extLst>
  </p:cSld>
  <p:clrMapOvr>
    <a:masterClrMapping/>
  </p:clrMapOvr>
  <p:transition>
    <p:pull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57344804"/>
      </p:ext>
    </p:extLst>
  </p:cSld>
  <p:clrMapOvr>
    <a:masterClrMapping/>
  </p:clrMapOvr>
  <p:transition>
    <p:pull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Tree>
    <p:extLst>
      <p:ext uri="{BB962C8B-B14F-4D97-AF65-F5344CB8AC3E}">
        <p14:creationId xmlns:p14="http://schemas.microsoft.com/office/powerpoint/2010/main" val="640103350"/>
      </p:ext>
    </p:extLst>
  </p:cSld>
  <p:clrMapOvr>
    <a:masterClrMapping/>
  </p:clrMapOvr>
  <p:transition>
    <p:pull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1147763" y="1990725"/>
            <a:ext cx="3544887" cy="4338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845050" y="1990725"/>
            <a:ext cx="3546475" cy="43386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306635204"/>
      </p:ext>
    </p:extLst>
  </p:cSld>
  <p:clrMapOvr>
    <a:masterClrMapping/>
  </p:clrMapOvr>
  <p:transition>
    <p:pull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91030924"/>
      </p:ext>
    </p:extLst>
  </p:cSld>
  <p:clrMapOvr>
    <a:masterClrMapping/>
  </p:clrMapOvr>
  <p:transition>
    <p:pull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Tree>
    <p:extLst>
      <p:ext uri="{BB962C8B-B14F-4D97-AF65-F5344CB8AC3E}">
        <p14:creationId xmlns:p14="http://schemas.microsoft.com/office/powerpoint/2010/main" val="3814743646"/>
      </p:ext>
    </p:extLst>
  </p:cSld>
  <p:clrMapOvr>
    <a:masterClrMapping/>
  </p:clrMapOvr>
  <p:transition>
    <p:pull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940986"/>
      </p:ext>
    </p:extLst>
  </p:cSld>
  <p:clrMapOvr>
    <a:masterClrMapping/>
  </p:clrMapOvr>
  <p:transition>
    <p:pull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560819567"/>
      </p:ext>
    </p:extLst>
  </p:cSld>
  <p:clrMapOvr>
    <a:masterClrMapping/>
  </p:clrMapOvr>
  <p:transition>
    <p:pull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Tree>
    <p:extLst>
      <p:ext uri="{BB962C8B-B14F-4D97-AF65-F5344CB8AC3E}">
        <p14:creationId xmlns:p14="http://schemas.microsoft.com/office/powerpoint/2010/main" val="2824329689"/>
      </p:ext>
    </p:extLst>
  </p:cSld>
  <p:clrMapOvr>
    <a:masterClrMapping/>
  </p:clrMapOvr>
  <p:transition>
    <p:pull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untitled">
            <a:extLst>
              <a:ext uri="{FF2B5EF4-FFF2-40B4-BE49-F238E27FC236}">
                <a16:creationId xmlns:a16="http://schemas.microsoft.com/office/drawing/2014/main" id="{C9D87B8E-B85D-3211-6783-028A739765E2}"/>
              </a:ext>
            </a:extLst>
          </p:cNvPr>
          <p:cNvPicPr>
            <a:picLocks noChangeAspect="1" noChangeArrowheads="1"/>
          </p:cNvPicPr>
          <p:nvPr userDrawn="1"/>
        </p:nvPicPr>
        <p:blipFill>
          <a:blip r:embed="rId14">
            <a:extLst>
              <a:ext uri="{28A0092B-C50C-407E-A947-70E740481C1C}">
                <a14:useLocalDpi xmlns:a14="http://schemas.microsoft.com/office/drawing/2010/main"/>
              </a:ext>
            </a:extLst>
          </a:blip>
          <a:srcRect/>
          <a:stretch>
            <a:fillRect/>
          </a:stretch>
        </p:blipFill>
        <p:spPr bwMode="auto">
          <a:xfrm>
            <a:off x="6731000" y="192088"/>
            <a:ext cx="1709738"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E9CF7875-5540-7FD5-AB3A-93B63700BA62}"/>
              </a:ext>
            </a:extLst>
          </p:cNvPr>
          <p:cNvSpPr>
            <a:spLocks noGrp="1" noChangeArrowheads="1"/>
          </p:cNvSpPr>
          <p:nvPr>
            <p:ph type="title"/>
          </p:nvPr>
        </p:nvSpPr>
        <p:spPr bwMode="auto">
          <a:xfrm>
            <a:off x="1147763" y="525463"/>
            <a:ext cx="4943475"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Titelmasterformat durch Klicken bearbeiten</a:t>
            </a:r>
          </a:p>
        </p:txBody>
      </p:sp>
      <p:sp>
        <p:nvSpPr>
          <p:cNvPr id="1028" name="Rectangle 3">
            <a:extLst>
              <a:ext uri="{FF2B5EF4-FFF2-40B4-BE49-F238E27FC236}">
                <a16:creationId xmlns:a16="http://schemas.microsoft.com/office/drawing/2014/main" id="{88EF866F-AD32-F0A0-83E5-E3A812BEEBAD}"/>
              </a:ext>
            </a:extLst>
          </p:cNvPr>
          <p:cNvSpPr>
            <a:spLocks noGrp="1" noChangeArrowheads="1"/>
          </p:cNvSpPr>
          <p:nvPr>
            <p:ph type="body" idx="1"/>
          </p:nvPr>
        </p:nvSpPr>
        <p:spPr bwMode="auto">
          <a:xfrm>
            <a:off x="1147763" y="1990725"/>
            <a:ext cx="7243762" cy="433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9" name="Rectangle 12">
            <a:extLst>
              <a:ext uri="{FF2B5EF4-FFF2-40B4-BE49-F238E27FC236}">
                <a16:creationId xmlns:a16="http://schemas.microsoft.com/office/drawing/2014/main" id="{F41107D0-0A67-40EA-AE0E-007836A94330}"/>
              </a:ext>
            </a:extLst>
          </p:cNvPr>
          <p:cNvSpPr>
            <a:spLocks noChangeArrowheads="1"/>
          </p:cNvSpPr>
          <p:nvPr userDrawn="1"/>
        </p:nvSpPr>
        <p:spPr bwMode="auto">
          <a:xfrm>
            <a:off x="0" y="1660525"/>
            <a:ext cx="9144000" cy="5197475"/>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de-CH" altLang="de-DE"/>
          </a:p>
        </p:txBody>
      </p:sp>
      <p:sp>
        <p:nvSpPr>
          <p:cNvPr id="1030" name="Text Box 10">
            <a:extLst>
              <a:ext uri="{FF2B5EF4-FFF2-40B4-BE49-F238E27FC236}">
                <a16:creationId xmlns:a16="http://schemas.microsoft.com/office/drawing/2014/main" id="{2CA4F584-94D3-4C6C-9C3D-EDF51ABEF337}"/>
              </a:ext>
            </a:extLst>
          </p:cNvPr>
          <p:cNvSpPr txBox="1">
            <a:spLocks noChangeArrowheads="1"/>
          </p:cNvSpPr>
          <p:nvPr userDrawn="1"/>
        </p:nvSpPr>
        <p:spPr bwMode="auto">
          <a:xfrm>
            <a:off x="1147763" y="6534150"/>
            <a:ext cx="5399087" cy="13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defRPr/>
            </a:pPr>
            <a:r>
              <a:rPr lang="de-CH" altLang="de-DE" sz="900">
                <a:latin typeface="Verdana" pitchFamily="34" charset="0"/>
              </a:rPr>
              <a:t>Gemeinde Oberwil</a:t>
            </a:r>
            <a:endParaRPr lang="de-DE" altLang="de-DE" sz="900">
              <a:latin typeface="Verdana" pitchFamily="34" charset="0"/>
            </a:endParaRPr>
          </a:p>
        </p:txBody>
      </p:sp>
      <p:sp>
        <p:nvSpPr>
          <p:cNvPr id="1031" name="Rectangle 11">
            <a:extLst>
              <a:ext uri="{FF2B5EF4-FFF2-40B4-BE49-F238E27FC236}">
                <a16:creationId xmlns:a16="http://schemas.microsoft.com/office/drawing/2014/main" id="{94065213-0987-4916-83E2-CA25B65A5FCB}"/>
              </a:ext>
            </a:extLst>
          </p:cNvPr>
          <p:cNvSpPr>
            <a:spLocks noChangeArrowheads="1"/>
          </p:cNvSpPr>
          <p:nvPr userDrawn="1"/>
        </p:nvSpPr>
        <p:spPr bwMode="auto">
          <a:xfrm>
            <a:off x="7467600" y="6534150"/>
            <a:ext cx="923925"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de-CH" altLang="de-DE" sz="900">
                <a:latin typeface="Verdana" panose="020B0604030504040204" pitchFamily="34" charset="0"/>
              </a:rPr>
              <a:t>Seite </a:t>
            </a:r>
            <a:fld id="{2884420A-0A4F-AB4D-9C9A-6CB5DAA75069}" type="slidenum">
              <a:rPr lang="de-CH" altLang="de-DE" sz="900">
                <a:latin typeface="Verdana" panose="020B0604030504040204" pitchFamily="34" charset="0"/>
              </a:rPr>
              <a:pPr algn="r" eaLnBrk="1" hangingPunct="1"/>
              <a:t>‹Nr.›</a:t>
            </a:fld>
            <a:endParaRPr lang="de-CH" altLang="de-DE" sz="900">
              <a:latin typeface="Verdana" panose="020B060403050404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pull dir="ru"/>
  </p:transition>
  <p:txStyles>
    <p:titleStyle>
      <a:lvl1pPr algn="l" rtl="0" eaLnBrk="0" fontAlgn="base" hangingPunct="0">
        <a:lnSpc>
          <a:spcPct val="95000"/>
        </a:lnSpc>
        <a:spcBef>
          <a:spcPct val="0"/>
        </a:spcBef>
        <a:spcAft>
          <a:spcPct val="0"/>
        </a:spcAft>
        <a:defRPr sz="2800" b="1">
          <a:solidFill>
            <a:schemeClr val="tx2"/>
          </a:solidFill>
          <a:latin typeface="+mj-lt"/>
          <a:ea typeface="+mj-ea"/>
          <a:cs typeface="+mj-cs"/>
        </a:defRPr>
      </a:lvl1pPr>
      <a:lvl2pPr algn="l" rtl="0" eaLnBrk="0" fontAlgn="base" hangingPunct="0">
        <a:lnSpc>
          <a:spcPct val="95000"/>
        </a:lnSpc>
        <a:spcBef>
          <a:spcPct val="0"/>
        </a:spcBef>
        <a:spcAft>
          <a:spcPct val="0"/>
        </a:spcAft>
        <a:defRPr sz="2800" b="1">
          <a:solidFill>
            <a:schemeClr val="tx2"/>
          </a:solidFill>
          <a:latin typeface="Verdana" pitchFamily="34" charset="0"/>
          <a:cs typeface="Arial" charset="0"/>
        </a:defRPr>
      </a:lvl2pPr>
      <a:lvl3pPr algn="l" rtl="0" eaLnBrk="0" fontAlgn="base" hangingPunct="0">
        <a:lnSpc>
          <a:spcPct val="95000"/>
        </a:lnSpc>
        <a:spcBef>
          <a:spcPct val="0"/>
        </a:spcBef>
        <a:spcAft>
          <a:spcPct val="0"/>
        </a:spcAft>
        <a:defRPr sz="2800" b="1">
          <a:solidFill>
            <a:schemeClr val="tx2"/>
          </a:solidFill>
          <a:latin typeface="Verdana" pitchFamily="34" charset="0"/>
          <a:cs typeface="Arial" charset="0"/>
        </a:defRPr>
      </a:lvl3pPr>
      <a:lvl4pPr algn="l" rtl="0" eaLnBrk="0" fontAlgn="base" hangingPunct="0">
        <a:lnSpc>
          <a:spcPct val="95000"/>
        </a:lnSpc>
        <a:spcBef>
          <a:spcPct val="0"/>
        </a:spcBef>
        <a:spcAft>
          <a:spcPct val="0"/>
        </a:spcAft>
        <a:defRPr sz="2800" b="1">
          <a:solidFill>
            <a:schemeClr val="tx2"/>
          </a:solidFill>
          <a:latin typeface="Verdana" pitchFamily="34" charset="0"/>
          <a:cs typeface="Arial" charset="0"/>
        </a:defRPr>
      </a:lvl4pPr>
      <a:lvl5pPr algn="l" rtl="0" eaLnBrk="0" fontAlgn="base" hangingPunct="0">
        <a:lnSpc>
          <a:spcPct val="95000"/>
        </a:lnSpc>
        <a:spcBef>
          <a:spcPct val="0"/>
        </a:spcBef>
        <a:spcAft>
          <a:spcPct val="0"/>
        </a:spcAft>
        <a:defRPr sz="2800" b="1">
          <a:solidFill>
            <a:schemeClr val="tx2"/>
          </a:solidFill>
          <a:latin typeface="Verdana" pitchFamily="34" charset="0"/>
          <a:cs typeface="Arial" charset="0"/>
        </a:defRPr>
      </a:lvl5pPr>
      <a:lvl6pPr marL="457200" algn="l" rtl="0" fontAlgn="base">
        <a:lnSpc>
          <a:spcPct val="95000"/>
        </a:lnSpc>
        <a:spcBef>
          <a:spcPct val="0"/>
        </a:spcBef>
        <a:spcAft>
          <a:spcPct val="0"/>
        </a:spcAft>
        <a:defRPr sz="2800" b="1">
          <a:solidFill>
            <a:schemeClr val="tx2"/>
          </a:solidFill>
          <a:latin typeface="Verdana" pitchFamily="34" charset="0"/>
          <a:cs typeface="Arial" charset="0"/>
        </a:defRPr>
      </a:lvl6pPr>
      <a:lvl7pPr marL="914400" algn="l" rtl="0" fontAlgn="base">
        <a:lnSpc>
          <a:spcPct val="95000"/>
        </a:lnSpc>
        <a:spcBef>
          <a:spcPct val="0"/>
        </a:spcBef>
        <a:spcAft>
          <a:spcPct val="0"/>
        </a:spcAft>
        <a:defRPr sz="2800" b="1">
          <a:solidFill>
            <a:schemeClr val="tx2"/>
          </a:solidFill>
          <a:latin typeface="Verdana" pitchFamily="34" charset="0"/>
          <a:cs typeface="Arial" charset="0"/>
        </a:defRPr>
      </a:lvl7pPr>
      <a:lvl8pPr marL="1371600" algn="l" rtl="0" fontAlgn="base">
        <a:lnSpc>
          <a:spcPct val="95000"/>
        </a:lnSpc>
        <a:spcBef>
          <a:spcPct val="0"/>
        </a:spcBef>
        <a:spcAft>
          <a:spcPct val="0"/>
        </a:spcAft>
        <a:defRPr sz="2800" b="1">
          <a:solidFill>
            <a:schemeClr val="tx2"/>
          </a:solidFill>
          <a:latin typeface="Verdana" pitchFamily="34" charset="0"/>
          <a:cs typeface="Arial" charset="0"/>
        </a:defRPr>
      </a:lvl8pPr>
      <a:lvl9pPr marL="1828800" algn="l" rtl="0" fontAlgn="base">
        <a:lnSpc>
          <a:spcPct val="95000"/>
        </a:lnSpc>
        <a:spcBef>
          <a:spcPct val="0"/>
        </a:spcBef>
        <a:spcAft>
          <a:spcPct val="0"/>
        </a:spcAft>
        <a:defRPr sz="2800" b="1">
          <a:solidFill>
            <a:schemeClr val="tx2"/>
          </a:solidFill>
          <a:latin typeface="Verdana" pitchFamily="34" charset="0"/>
          <a:cs typeface="Arial" charset="0"/>
        </a:defRPr>
      </a:lvl9pPr>
    </p:titleStyle>
    <p:bodyStyle>
      <a:lvl1pPr marL="342900" indent="-342900" algn="l" rtl="0" eaLnBrk="0" fontAlgn="base" hangingPunct="0">
        <a:lnSpc>
          <a:spcPct val="105000"/>
        </a:lnSpc>
        <a:spcBef>
          <a:spcPct val="45000"/>
        </a:spcBef>
        <a:spcAft>
          <a:spcPct val="0"/>
        </a:spcAft>
        <a:buClr>
          <a:srgbClr val="B30415"/>
        </a:buClr>
        <a:buFont typeface="Wingdings" pitchFamily="2" charset="2"/>
        <a:buChar char="§"/>
        <a:defRPr sz="2200">
          <a:solidFill>
            <a:schemeClr val="tx1"/>
          </a:solidFill>
          <a:latin typeface="+mn-lt"/>
          <a:ea typeface="+mn-ea"/>
          <a:cs typeface="+mn-cs"/>
        </a:defRPr>
      </a:lvl1pPr>
      <a:lvl2pPr marL="742950" indent="-285750" algn="l" rtl="0" eaLnBrk="0" fontAlgn="base" hangingPunct="0">
        <a:lnSpc>
          <a:spcPct val="105000"/>
        </a:lnSpc>
        <a:spcBef>
          <a:spcPct val="25000"/>
        </a:spcBef>
        <a:spcAft>
          <a:spcPct val="0"/>
        </a:spcAft>
        <a:buClr>
          <a:srgbClr val="B30415"/>
        </a:buClr>
        <a:buChar char="–"/>
        <a:defRPr sz="2000">
          <a:solidFill>
            <a:schemeClr val="tx1"/>
          </a:solidFill>
          <a:latin typeface="+mn-lt"/>
          <a:cs typeface="+mn-cs"/>
        </a:defRPr>
      </a:lvl2pPr>
      <a:lvl3pPr marL="1143000" indent="-228600" algn="l" rtl="0" eaLnBrk="0" fontAlgn="base" hangingPunct="0">
        <a:lnSpc>
          <a:spcPct val="105000"/>
        </a:lnSpc>
        <a:spcBef>
          <a:spcPct val="25000"/>
        </a:spcBef>
        <a:spcAft>
          <a:spcPct val="0"/>
        </a:spcAft>
        <a:buClr>
          <a:srgbClr val="B30415"/>
        </a:buClr>
        <a:buChar char="•"/>
        <a:defRPr>
          <a:solidFill>
            <a:schemeClr val="tx1"/>
          </a:solidFill>
          <a:latin typeface="+mn-lt"/>
          <a:cs typeface="+mn-cs"/>
        </a:defRPr>
      </a:lvl3pPr>
      <a:lvl4pPr marL="1600200" indent="-228600" algn="l" rtl="0" eaLnBrk="0" fontAlgn="base" hangingPunct="0">
        <a:lnSpc>
          <a:spcPct val="105000"/>
        </a:lnSpc>
        <a:spcBef>
          <a:spcPct val="25000"/>
        </a:spcBef>
        <a:spcAft>
          <a:spcPct val="0"/>
        </a:spcAft>
        <a:buClr>
          <a:srgbClr val="B30415"/>
        </a:buClr>
        <a:buChar char="–"/>
        <a:defRPr>
          <a:solidFill>
            <a:schemeClr val="tx1"/>
          </a:solidFill>
          <a:latin typeface="+mn-lt"/>
          <a:cs typeface="+mn-cs"/>
        </a:defRPr>
      </a:lvl4pPr>
      <a:lvl5pPr marL="2057400" indent="-228600" algn="l" rtl="0" eaLnBrk="0" fontAlgn="base" hangingPunct="0">
        <a:lnSpc>
          <a:spcPct val="105000"/>
        </a:lnSpc>
        <a:spcBef>
          <a:spcPct val="25000"/>
        </a:spcBef>
        <a:spcAft>
          <a:spcPct val="0"/>
        </a:spcAft>
        <a:buClr>
          <a:srgbClr val="B30415"/>
        </a:buClr>
        <a:buChar char="»"/>
        <a:defRPr>
          <a:solidFill>
            <a:schemeClr val="tx1"/>
          </a:solidFill>
          <a:latin typeface="+mn-lt"/>
          <a:cs typeface="+mn-cs"/>
        </a:defRPr>
      </a:lvl5pPr>
      <a:lvl6pPr marL="2514600" indent="-228600" algn="l" rtl="0" fontAlgn="base">
        <a:lnSpc>
          <a:spcPct val="105000"/>
        </a:lnSpc>
        <a:spcBef>
          <a:spcPct val="25000"/>
        </a:spcBef>
        <a:spcAft>
          <a:spcPct val="0"/>
        </a:spcAft>
        <a:buClr>
          <a:srgbClr val="B30415"/>
        </a:buClr>
        <a:buChar char="»"/>
        <a:defRPr>
          <a:solidFill>
            <a:schemeClr val="tx1"/>
          </a:solidFill>
          <a:latin typeface="+mn-lt"/>
          <a:cs typeface="+mn-cs"/>
        </a:defRPr>
      </a:lvl6pPr>
      <a:lvl7pPr marL="2971800" indent="-228600" algn="l" rtl="0" fontAlgn="base">
        <a:lnSpc>
          <a:spcPct val="105000"/>
        </a:lnSpc>
        <a:spcBef>
          <a:spcPct val="25000"/>
        </a:spcBef>
        <a:spcAft>
          <a:spcPct val="0"/>
        </a:spcAft>
        <a:buClr>
          <a:srgbClr val="B30415"/>
        </a:buClr>
        <a:buChar char="»"/>
        <a:defRPr>
          <a:solidFill>
            <a:schemeClr val="tx1"/>
          </a:solidFill>
          <a:latin typeface="+mn-lt"/>
          <a:cs typeface="+mn-cs"/>
        </a:defRPr>
      </a:lvl7pPr>
      <a:lvl8pPr marL="3429000" indent="-228600" algn="l" rtl="0" fontAlgn="base">
        <a:lnSpc>
          <a:spcPct val="105000"/>
        </a:lnSpc>
        <a:spcBef>
          <a:spcPct val="25000"/>
        </a:spcBef>
        <a:spcAft>
          <a:spcPct val="0"/>
        </a:spcAft>
        <a:buClr>
          <a:srgbClr val="B30415"/>
        </a:buClr>
        <a:buChar char="»"/>
        <a:defRPr>
          <a:solidFill>
            <a:schemeClr val="tx1"/>
          </a:solidFill>
          <a:latin typeface="+mn-lt"/>
          <a:cs typeface="+mn-cs"/>
        </a:defRPr>
      </a:lvl8pPr>
      <a:lvl9pPr marL="3886200" indent="-228600" algn="l" rtl="0" fontAlgn="base">
        <a:lnSpc>
          <a:spcPct val="105000"/>
        </a:lnSpc>
        <a:spcBef>
          <a:spcPct val="25000"/>
        </a:spcBef>
        <a:spcAft>
          <a:spcPct val="0"/>
        </a:spcAft>
        <a:buClr>
          <a:srgbClr val="B30415"/>
        </a:buClr>
        <a:buChar char="»"/>
        <a:defRPr>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oberwil.ch/ortsplanun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a:extLst>
              <a:ext uri="{FF2B5EF4-FFF2-40B4-BE49-F238E27FC236}">
                <a16:creationId xmlns:a16="http://schemas.microsoft.com/office/drawing/2014/main" id="{90797C8D-685F-5DDC-979C-31C2EE8B1E77}"/>
              </a:ext>
            </a:extLst>
          </p:cNvPr>
          <p:cNvSpPr>
            <a:spLocks noChangeArrowheads="1"/>
          </p:cNvSpPr>
          <p:nvPr/>
        </p:nvSpPr>
        <p:spPr bwMode="auto">
          <a:xfrm>
            <a:off x="0" y="0"/>
            <a:ext cx="9144000" cy="2457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05000"/>
              </a:lnSpc>
              <a:spcBef>
                <a:spcPct val="45000"/>
              </a:spcBef>
              <a:buClr>
                <a:srgbClr val="B30415"/>
              </a:buClr>
              <a:buFont typeface="Wingdings" pitchFamily="2" charset="2"/>
              <a:buChar char="§"/>
              <a:defRPr sz="2200">
                <a:solidFill>
                  <a:schemeClr val="tx1"/>
                </a:solidFill>
                <a:latin typeface="Verdana" panose="020B0604030504040204" pitchFamily="34" charset="0"/>
                <a:cs typeface="Arial" panose="020B0604020202020204" pitchFamily="34" charset="0"/>
              </a:defRPr>
            </a:lvl1pPr>
            <a:lvl2pPr marL="742950" indent="-285750">
              <a:lnSpc>
                <a:spcPct val="105000"/>
              </a:lnSpc>
              <a:spcBef>
                <a:spcPct val="25000"/>
              </a:spcBef>
              <a:buClr>
                <a:srgbClr val="B30415"/>
              </a:buClr>
              <a:buChar char="–"/>
              <a:defRPr sz="2000">
                <a:solidFill>
                  <a:schemeClr val="tx1"/>
                </a:solidFill>
                <a:latin typeface="Verdana" panose="020B0604030504040204" pitchFamily="34" charset="0"/>
                <a:cs typeface="Arial" panose="020B0604020202020204" pitchFamily="34" charset="0"/>
              </a:defRPr>
            </a:lvl2pPr>
            <a:lvl3pPr marL="11430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3pPr>
            <a:lvl4pPr marL="16002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4pPr>
            <a:lvl5pPr marL="20574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9pPr>
          </a:lstStyle>
          <a:p>
            <a:pPr eaLnBrk="1" hangingPunct="1">
              <a:lnSpc>
                <a:spcPct val="100000"/>
              </a:lnSpc>
              <a:spcBef>
                <a:spcPct val="0"/>
              </a:spcBef>
              <a:buClrTx/>
              <a:buFontTx/>
              <a:buNone/>
            </a:pPr>
            <a:endParaRPr lang="de-CH" altLang="de-DE" sz="1800" dirty="0">
              <a:latin typeface="Arial" panose="020B0604020202020204" pitchFamily="34" charset="0"/>
            </a:endParaRPr>
          </a:p>
        </p:txBody>
      </p:sp>
      <p:sp>
        <p:nvSpPr>
          <p:cNvPr id="4099" name="Rectangle 4">
            <a:extLst>
              <a:ext uri="{FF2B5EF4-FFF2-40B4-BE49-F238E27FC236}">
                <a16:creationId xmlns:a16="http://schemas.microsoft.com/office/drawing/2014/main" id="{9FCB02E5-BEDA-77F3-B08D-7B02DD07AA51}"/>
              </a:ext>
            </a:extLst>
          </p:cNvPr>
          <p:cNvSpPr>
            <a:spLocks noChangeArrowheads="1"/>
          </p:cNvSpPr>
          <p:nvPr/>
        </p:nvSpPr>
        <p:spPr bwMode="auto">
          <a:xfrm>
            <a:off x="0" y="2363788"/>
            <a:ext cx="9144000" cy="4494212"/>
          </a:xfrm>
          <a:prstGeom prst="rect">
            <a:avLst/>
          </a:prstGeom>
          <a:solidFill>
            <a:srgbClr val="B304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05000"/>
              </a:lnSpc>
              <a:spcBef>
                <a:spcPct val="45000"/>
              </a:spcBef>
              <a:buClr>
                <a:srgbClr val="B30415"/>
              </a:buClr>
              <a:buFont typeface="Wingdings" pitchFamily="2" charset="2"/>
              <a:buChar char="§"/>
              <a:defRPr sz="2200">
                <a:solidFill>
                  <a:schemeClr val="tx1"/>
                </a:solidFill>
                <a:latin typeface="Verdana" panose="020B0604030504040204" pitchFamily="34" charset="0"/>
                <a:cs typeface="Arial" panose="020B0604020202020204" pitchFamily="34" charset="0"/>
              </a:defRPr>
            </a:lvl1pPr>
            <a:lvl2pPr marL="742950" indent="-285750">
              <a:lnSpc>
                <a:spcPct val="105000"/>
              </a:lnSpc>
              <a:spcBef>
                <a:spcPct val="25000"/>
              </a:spcBef>
              <a:buClr>
                <a:srgbClr val="B30415"/>
              </a:buClr>
              <a:buChar char="–"/>
              <a:defRPr sz="2000">
                <a:solidFill>
                  <a:schemeClr val="tx1"/>
                </a:solidFill>
                <a:latin typeface="Verdana" panose="020B0604030504040204" pitchFamily="34" charset="0"/>
                <a:cs typeface="Arial" panose="020B0604020202020204" pitchFamily="34" charset="0"/>
              </a:defRPr>
            </a:lvl2pPr>
            <a:lvl3pPr marL="11430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3pPr>
            <a:lvl4pPr marL="16002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4pPr>
            <a:lvl5pPr marL="20574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9pPr>
          </a:lstStyle>
          <a:p>
            <a:pPr eaLnBrk="1" hangingPunct="1">
              <a:lnSpc>
                <a:spcPct val="100000"/>
              </a:lnSpc>
              <a:spcBef>
                <a:spcPct val="0"/>
              </a:spcBef>
              <a:buClrTx/>
              <a:buFontTx/>
              <a:buNone/>
            </a:pPr>
            <a:endParaRPr lang="de-CH" altLang="de-DE" sz="1800" dirty="0">
              <a:latin typeface="Arial" panose="020B0604020202020204" pitchFamily="34" charset="0"/>
            </a:endParaRPr>
          </a:p>
        </p:txBody>
      </p:sp>
      <p:sp>
        <p:nvSpPr>
          <p:cNvPr id="4100" name="Rectangle 2">
            <a:extLst>
              <a:ext uri="{FF2B5EF4-FFF2-40B4-BE49-F238E27FC236}">
                <a16:creationId xmlns:a16="http://schemas.microsoft.com/office/drawing/2014/main" id="{D646B715-9A24-6303-A861-92B9AA261756}"/>
              </a:ext>
            </a:extLst>
          </p:cNvPr>
          <p:cNvSpPr>
            <a:spLocks noGrp="1" noChangeArrowheads="1"/>
          </p:cNvSpPr>
          <p:nvPr>
            <p:ph type="ctrTitle"/>
          </p:nvPr>
        </p:nvSpPr>
        <p:spPr>
          <a:xfrm>
            <a:off x="1147763" y="2636838"/>
            <a:ext cx="7772400" cy="4049712"/>
          </a:xfrm>
          <a:noFill/>
        </p:spPr>
        <p:txBody>
          <a:bodyPr/>
          <a:lstStyle/>
          <a:p>
            <a:pPr eaLnBrk="1" hangingPunct="1">
              <a:lnSpc>
                <a:spcPct val="100000"/>
              </a:lnSpc>
              <a:spcBef>
                <a:spcPts val="0"/>
              </a:spcBef>
            </a:pPr>
            <a:r>
              <a:rPr lang="de-CH"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Informationsveranstaltung 27. Februar 2024</a:t>
            </a:r>
            <a:br>
              <a:rPr lang="de-CH"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br>
              <a:rPr lang="de-CH" sz="24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CH"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Mehrwerta</a:t>
            </a:r>
            <a:r>
              <a:rPr lang="de-CH" sz="3200" dirty="0">
                <a:solidFill>
                  <a:schemeClr val="bg1"/>
                </a:solidFill>
                <a:latin typeface="Arial" panose="020B0604020202020204" pitchFamily="34" charset="0"/>
                <a:ea typeface="Times New Roman" panose="02020603050405020304" pitchFamily="18" charset="0"/>
                <a:cs typeface="Arial" panose="020B0604020202020204" pitchFamily="34" charset="0"/>
              </a:rPr>
              <a:t>bgabe</a:t>
            </a:r>
            <a:br>
              <a:rPr lang="de-CH" sz="3200" dirty="0">
                <a:solidFill>
                  <a:schemeClr val="bg1"/>
                </a:solidFill>
                <a:latin typeface="Arial" panose="020B0604020202020204" pitchFamily="34" charset="0"/>
                <a:ea typeface="Times New Roman" panose="02020603050405020304" pitchFamily="18" charset="0"/>
                <a:cs typeface="Arial" panose="020B0604020202020204" pitchFamily="34" charset="0"/>
              </a:rPr>
            </a:br>
            <a:br>
              <a:rPr lang="de-CH"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CH"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Herzlich willkommen zum Informationsanlass</a:t>
            </a:r>
            <a:br>
              <a:rPr lang="de-CH"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br>
              <a:rPr lang="de-CH"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CH" altLang="de-DE" sz="2400" dirty="0">
                <a:solidFill>
                  <a:schemeClr val="bg1"/>
                </a:solidFill>
                <a:latin typeface="Arial" panose="020B0604020202020204" pitchFamily="34" charset="0"/>
                <a:cs typeface="Arial" panose="020B0604020202020204" pitchFamily="34" charset="0"/>
              </a:rPr>
              <a:t>Gemeinderat Christian Pestalozzi</a:t>
            </a:r>
            <a:endParaRPr lang="de-DE" altLang="de-DE" sz="3200" dirty="0">
              <a:solidFill>
                <a:schemeClr val="bg1"/>
              </a:solidFill>
              <a:latin typeface="Arial" panose="020B0604020202020204" pitchFamily="34" charset="0"/>
              <a:cs typeface="Arial" panose="020B0604020202020204" pitchFamily="34" charset="0"/>
            </a:endParaRPr>
          </a:p>
        </p:txBody>
      </p:sp>
      <p:pic>
        <p:nvPicPr>
          <p:cNvPr id="4101" name="Picture 6" descr="Logo_Pant_485rgb">
            <a:extLst>
              <a:ext uri="{FF2B5EF4-FFF2-40B4-BE49-F238E27FC236}">
                <a16:creationId xmlns:a16="http://schemas.microsoft.com/office/drawing/2014/main" id="{40F1BB14-2AAE-EA8E-4B9E-46674042E09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124575" y="415925"/>
            <a:ext cx="23241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pull dir="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5502227F-DB87-DAEF-BAA7-A8A2B775FA24}"/>
              </a:ext>
            </a:extLst>
          </p:cNvPr>
          <p:cNvSpPr txBox="1"/>
          <p:nvPr/>
        </p:nvSpPr>
        <p:spPr>
          <a:xfrm>
            <a:off x="430213" y="1729946"/>
            <a:ext cx="5485757" cy="3766672"/>
          </a:xfrm>
          <a:prstGeom prst="rect">
            <a:avLst/>
          </a:prstGeom>
          <a:noFill/>
        </p:spPr>
        <p:txBody>
          <a:bodyPr wrap="square">
            <a:spAutoFit/>
          </a:bodyPr>
          <a:lstStyle/>
          <a:p>
            <a:r>
              <a:rPr lang="de-CH" b="1" dirty="0"/>
              <a:t>Die Mittel werden in der Gemeinde für Massnahmen der Raumplanung reinvestiert </a:t>
            </a:r>
            <a:br>
              <a:rPr lang="de-CH" b="1" dirty="0"/>
            </a:br>
            <a:r>
              <a:rPr lang="de-CH" b="1" dirty="0"/>
              <a:t>wie z. B. für:</a:t>
            </a:r>
          </a:p>
          <a:p>
            <a:pPr marL="342900" lvl="1" indent="-342900">
              <a:lnSpc>
                <a:spcPct val="130000"/>
              </a:lnSpc>
              <a:spcBef>
                <a:spcPts val="0"/>
              </a:spcBef>
              <a:buClr>
                <a:srgbClr val="B30415"/>
              </a:buClr>
              <a:buFont typeface="Wingdings" pitchFamily="2" charset="2"/>
              <a:buChar char="§"/>
            </a:pPr>
            <a:r>
              <a:rPr lang="de-CH" dirty="0"/>
              <a:t>öffentliche Freiräume </a:t>
            </a:r>
            <a:br>
              <a:rPr lang="de-CH" dirty="0"/>
            </a:br>
            <a:r>
              <a:rPr lang="de-CH" dirty="0"/>
              <a:t>&gt; Gestaltung Eisweiher</a:t>
            </a:r>
          </a:p>
          <a:p>
            <a:pPr marL="342900" lvl="1" indent="-342900">
              <a:lnSpc>
                <a:spcPct val="130000"/>
              </a:lnSpc>
              <a:spcBef>
                <a:spcPts val="0"/>
              </a:spcBef>
              <a:buClr>
                <a:srgbClr val="B30415"/>
              </a:buClr>
              <a:buFont typeface="Wingdings" pitchFamily="2" charset="2"/>
              <a:buChar char="§"/>
            </a:pPr>
            <a:r>
              <a:rPr lang="de-CH" dirty="0"/>
              <a:t>Sport- und Freizeitanlagen </a:t>
            </a:r>
            <a:br>
              <a:rPr lang="de-CH" dirty="0"/>
            </a:br>
            <a:r>
              <a:rPr lang="de-CH" dirty="0"/>
              <a:t>&gt; Verlagerung der Fussballplätze ins Entenwuhr</a:t>
            </a:r>
          </a:p>
          <a:p>
            <a:pPr marL="342900" lvl="1" indent="-342900">
              <a:lnSpc>
                <a:spcPct val="130000"/>
              </a:lnSpc>
              <a:spcBef>
                <a:spcPts val="0"/>
              </a:spcBef>
              <a:buClr>
                <a:srgbClr val="B30415"/>
              </a:buClr>
              <a:buFont typeface="Wingdings" pitchFamily="2" charset="2"/>
              <a:buChar char="§"/>
            </a:pPr>
            <a:r>
              <a:rPr lang="de-CH" dirty="0" err="1"/>
              <a:t>öV</a:t>
            </a:r>
            <a:r>
              <a:rPr lang="de-CH" dirty="0"/>
              <a:t>-Anlagen </a:t>
            </a:r>
            <a:br>
              <a:rPr lang="de-CH" dirty="0"/>
            </a:br>
            <a:r>
              <a:rPr lang="de-CH" dirty="0"/>
              <a:t>&gt; Ausrüstung der Ortsbus-Haltestellen</a:t>
            </a:r>
          </a:p>
          <a:p>
            <a:pPr marL="342900" lvl="1" indent="-342900">
              <a:lnSpc>
                <a:spcPct val="130000"/>
              </a:lnSpc>
              <a:spcBef>
                <a:spcPts val="0"/>
              </a:spcBef>
              <a:buClr>
                <a:srgbClr val="B30415"/>
              </a:buClr>
              <a:buFont typeface="Wingdings" pitchFamily="2" charset="2"/>
              <a:buChar char="§"/>
            </a:pPr>
            <a:r>
              <a:rPr lang="de-CH" dirty="0"/>
              <a:t>Verbesserung der Siedlungsqualität </a:t>
            </a:r>
            <a:br>
              <a:rPr lang="de-CH" dirty="0"/>
            </a:br>
            <a:r>
              <a:rPr lang="de-CH" dirty="0"/>
              <a:t>&gt; Pflanzung von Bäumen, Spielplätze</a:t>
            </a:r>
          </a:p>
        </p:txBody>
      </p:sp>
      <p:sp>
        <p:nvSpPr>
          <p:cNvPr id="2" name="Titel 1">
            <a:extLst>
              <a:ext uri="{FF2B5EF4-FFF2-40B4-BE49-F238E27FC236}">
                <a16:creationId xmlns:a16="http://schemas.microsoft.com/office/drawing/2014/main" id="{47604709-D258-0216-6A16-833ACF46AB8E}"/>
              </a:ext>
            </a:extLst>
          </p:cNvPr>
          <p:cNvSpPr>
            <a:spLocks noGrp="1"/>
          </p:cNvSpPr>
          <p:nvPr>
            <p:ph type="title"/>
          </p:nvPr>
        </p:nvSpPr>
        <p:spPr>
          <a:xfrm>
            <a:off x="605481" y="525463"/>
            <a:ext cx="5485757" cy="915987"/>
          </a:xfrm>
        </p:spPr>
        <p:txBody>
          <a:bodyPr/>
          <a:lstStyle/>
          <a:p>
            <a:r>
              <a:rPr lang="de-DE" sz="2400" dirty="0">
                <a:latin typeface="Arial" panose="020B0604020202020204" pitchFamily="34" charset="0"/>
                <a:cs typeface="Arial" panose="020B0604020202020204" pitchFamily="34" charset="0"/>
              </a:rPr>
              <a:t>Erträge aus Mehrwertabgabe</a:t>
            </a:r>
          </a:p>
        </p:txBody>
      </p:sp>
      <p:pic>
        <p:nvPicPr>
          <p:cNvPr id="5" name="Grafik 4">
            <a:extLst>
              <a:ext uri="{FF2B5EF4-FFF2-40B4-BE49-F238E27FC236}">
                <a16:creationId xmlns:a16="http://schemas.microsoft.com/office/drawing/2014/main" id="{77C5F89A-DC63-40A0-A748-74E600D0DEA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4858" y="4119323"/>
            <a:ext cx="3099142" cy="2324357"/>
          </a:xfrm>
          <a:prstGeom prst="rect">
            <a:avLst/>
          </a:prstGeom>
        </p:spPr>
      </p:pic>
      <p:pic>
        <p:nvPicPr>
          <p:cNvPr id="11" name="Grafik 10">
            <a:extLst>
              <a:ext uri="{FF2B5EF4-FFF2-40B4-BE49-F238E27FC236}">
                <a16:creationId xmlns:a16="http://schemas.microsoft.com/office/drawing/2014/main" id="{D54AB86F-EC7F-4217-A86D-9AB0217B3C3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44856" y="1720133"/>
            <a:ext cx="3099143" cy="2324357"/>
          </a:xfrm>
          <a:prstGeom prst="rect">
            <a:avLst/>
          </a:prstGeom>
        </p:spPr>
      </p:pic>
    </p:spTree>
    <p:extLst>
      <p:ext uri="{BB962C8B-B14F-4D97-AF65-F5344CB8AC3E}">
        <p14:creationId xmlns:p14="http://schemas.microsoft.com/office/powerpoint/2010/main" val="363711484"/>
      </p:ext>
    </p:extLst>
  </p:cSld>
  <p:clrMapOvr>
    <a:masterClrMapping/>
  </p:clrMapOvr>
  <p:transition>
    <p:pull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C8DCCA-30E0-4BF4-AD60-6DB716076B11}"/>
              </a:ext>
            </a:extLst>
          </p:cNvPr>
          <p:cNvSpPr>
            <a:spLocks noGrp="1"/>
          </p:cNvSpPr>
          <p:nvPr>
            <p:ph type="title"/>
          </p:nvPr>
        </p:nvSpPr>
        <p:spPr/>
        <p:txBody>
          <a:bodyPr/>
          <a:lstStyle/>
          <a:p>
            <a:r>
              <a:rPr lang="de-CH" sz="2400" dirty="0">
                <a:latin typeface="Arial" panose="020B0604020202020204" pitchFamily="34" charset="0"/>
                <a:cs typeface="Arial" panose="020B0604020202020204" pitchFamily="34" charset="0"/>
              </a:rPr>
              <a:t>Reglement und Verordnung</a:t>
            </a:r>
          </a:p>
        </p:txBody>
      </p:sp>
      <p:sp>
        <p:nvSpPr>
          <p:cNvPr id="3" name="Inhaltsplatzhalter 2">
            <a:extLst>
              <a:ext uri="{FF2B5EF4-FFF2-40B4-BE49-F238E27FC236}">
                <a16:creationId xmlns:a16="http://schemas.microsoft.com/office/drawing/2014/main" id="{BD7F1EE3-536F-4FAC-BF07-9BE58083E24F}"/>
              </a:ext>
            </a:extLst>
          </p:cNvPr>
          <p:cNvSpPr>
            <a:spLocks noGrp="1"/>
          </p:cNvSpPr>
          <p:nvPr>
            <p:ph idx="1"/>
          </p:nvPr>
        </p:nvSpPr>
        <p:spPr>
          <a:xfrm>
            <a:off x="1147763" y="1763067"/>
            <a:ext cx="7243762" cy="4338638"/>
          </a:xfrm>
        </p:spPr>
        <p:txBody>
          <a:bodyPr/>
          <a:lstStyle/>
          <a:p>
            <a:pPr marL="0" indent="0">
              <a:lnSpc>
                <a:spcPct val="130000"/>
              </a:lnSpc>
              <a:spcBef>
                <a:spcPts val="0"/>
              </a:spcBef>
              <a:buNone/>
            </a:pPr>
            <a:r>
              <a:rPr lang="de-CH" altLang="de-DE" sz="1800" dirty="0">
                <a:latin typeface="Arial" panose="020B0604020202020204" pitchFamily="34" charset="0"/>
                <a:cs typeface="Arial" panose="020B0604020202020204" pitchFamily="34" charset="0"/>
              </a:rPr>
              <a:t>Das </a:t>
            </a:r>
            <a:r>
              <a:rPr lang="de-CH" altLang="de-DE" sz="1800" b="1" dirty="0">
                <a:latin typeface="Arial" panose="020B0604020202020204" pitchFamily="34" charset="0"/>
                <a:cs typeface="Arial" panose="020B0604020202020204" pitchFamily="34" charset="0"/>
              </a:rPr>
              <a:t>Reglement</a:t>
            </a:r>
            <a:r>
              <a:rPr lang="de-CH" altLang="de-DE" sz="1800" dirty="0">
                <a:latin typeface="Arial" panose="020B0604020202020204" pitchFamily="34" charset="0"/>
                <a:cs typeface="Arial" panose="020B0604020202020204" pitchFamily="34" charset="0"/>
              </a:rPr>
              <a:t> regelt:</a:t>
            </a:r>
          </a:p>
          <a:p>
            <a:pPr>
              <a:lnSpc>
                <a:spcPct val="130000"/>
              </a:lnSpc>
              <a:spcBef>
                <a:spcPts val="0"/>
              </a:spcBef>
            </a:pPr>
            <a:r>
              <a:rPr lang="de-CH" sz="1800" dirty="0">
                <a:latin typeface="Arial" panose="020B0604020202020204" pitchFamily="34" charset="0"/>
                <a:cs typeface="Arial" panose="020B0604020202020204" pitchFamily="34" charset="0"/>
              </a:rPr>
              <a:t>Zweck und relevante Planungsmassnahmen</a:t>
            </a:r>
          </a:p>
          <a:p>
            <a:pPr>
              <a:lnSpc>
                <a:spcPct val="130000"/>
              </a:lnSpc>
              <a:spcBef>
                <a:spcPts val="0"/>
              </a:spcBef>
            </a:pPr>
            <a:r>
              <a:rPr lang="de-CH" sz="1800" dirty="0">
                <a:latin typeface="Arial" panose="020B0604020202020204" pitchFamily="34" charset="0"/>
                <a:cs typeface="Arial" panose="020B0604020202020204" pitchFamily="34" charset="0"/>
              </a:rPr>
              <a:t>Höhe der Mehrwertabgabe, Freigrenze</a:t>
            </a:r>
          </a:p>
          <a:p>
            <a:pPr>
              <a:lnSpc>
                <a:spcPct val="130000"/>
              </a:lnSpc>
              <a:spcBef>
                <a:spcPts val="0"/>
              </a:spcBef>
            </a:pPr>
            <a:r>
              <a:rPr lang="de-CH" sz="1800" dirty="0">
                <a:latin typeface="Arial" panose="020B0604020202020204" pitchFamily="34" charset="0"/>
                <a:cs typeface="Arial" panose="020B0604020202020204" pitchFamily="34" charset="0"/>
              </a:rPr>
              <a:t>Bodenmehrwert = Differenz des Verkehrswertes vor und nach der planerischen Massnahme</a:t>
            </a:r>
          </a:p>
          <a:p>
            <a:pPr>
              <a:lnSpc>
                <a:spcPct val="130000"/>
              </a:lnSpc>
              <a:spcBef>
                <a:spcPts val="0"/>
              </a:spcBef>
            </a:pPr>
            <a:r>
              <a:rPr lang="de-CH" sz="1800" dirty="0">
                <a:latin typeface="Arial" panose="020B0604020202020204" pitchFamily="34" charset="0"/>
                <a:cs typeface="Arial" panose="020B0604020202020204" pitchFamily="34" charset="0"/>
              </a:rPr>
              <a:t>Verfügung bzw. Vereinbarung und Fälligkeit</a:t>
            </a:r>
          </a:p>
          <a:p>
            <a:pPr>
              <a:lnSpc>
                <a:spcPct val="130000"/>
              </a:lnSpc>
              <a:spcBef>
                <a:spcPts val="0"/>
              </a:spcBef>
            </a:pPr>
            <a:r>
              <a:rPr lang="de-CH" sz="1800" dirty="0">
                <a:latin typeface="Arial" panose="020B0604020202020204" pitchFamily="34" charset="0"/>
                <a:cs typeface="Arial" panose="020B0604020202020204" pitchFamily="34" charset="0"/>
              </a:rPr>
              <a:t>Bildung eines Fonds für die Erträge aus den Abgaben</a:t>
            </a:r>
          </a:p>
          <a:p>
            <a:pPr marL="0" indent="0">
              <a:lnSpc>
                <a:spcPct val="130000"/>
              </a:lnSpc>
              <a:spcBef>
                <a:spcPts val="0"/>
              </a:spcBef>
              <a:buNone/>
            </a:pPr>
            <a:endParaRPr lang="de-CH" sz="1800" dirty="0">
              <a:latin typeface="Arial" panose="020B0604020202020204" pitchFamily="34" charset="0"/>
              <a:cs typeface="Arial" panose="020B0604020202020204" pitchFamily="34" charset="0"/>
            </a:endParaRPr>
          </a:p>
          <a:p>
            <a:pPr marL="0" indent="0">
              <a:lnSpc>
                <a:spcPct val="130000"/>
              </a:lnSpc>
              <a:spcBef>
                <a:spcPts val="0"/>
              </a:spcBef>
              <a:buNone/>
            </a:pPr>
            <a:r>
              <a:rPr lang="de-CH" sz="1800" dirty="0">
                <a:latin typeface="Arial" panose="020B0604020202020204" pitchFamily="34" charset="0"/>
                <a:cs typeface="Arial" panose="020B0604020202020204" pitchFamily="34" charset="0"/>
              </a:rPr>
              <a:t>Die </a:t>
            </a:r>
            <a:r>
              <a:rPr lang="de-CH" sz="1800" b="1" dirty="0">
                <a:latin typeface="Arial" panose="020B0604020202020204" pitchFamily="34" charset="0"/>
                <a:cs typeface="Arial" panose="020B0604020202020204" pitchFamily="34" charset="0"/>
              </a:rPr>
              <a:t>Verordnung</a:t>
            </a:r>
            <a:r>
              <a:rPr lang="de-CH" sz="1800" dirty="0">
                <a:latin typeface="Arial" panose="020B0604020202020204" pitchFamily="34" charset="0"/>
                <a:cs typeface="Arial" panose="020B0604020202020204" pitchFamily="34" charset="0"/>
              </a:rPr>
              <a:t> regelt:</a:t>
            </a:r>
          </a:p>
          <a:p>
            <a:pPr>
              <a:lnSpc>
                <a:spcPct val="130000"/>
              </a:lnSpc>
              <a:spcBef>
                <a:spcPts val="0"/>
              </a:spcBef>
            </a:pPr>
            <a:r>
              <a:rPr lang="de-CH" sz="1800" dirty="0">
                <a:latin typeface="Arial" panose="020B0604020202020204" pitchFamily="34" charset="0"/>
                <a:cs typeface="Arial" panose="020B0604020202020204" pitchFamily="34" charset="0"/>
              </a:rPr>
              <a:t>Detailausführungen, z. B. zur Ermittlung des Bodenmehrwerts</a:t>
            </a:r>
          </a:p>
          <a:p>
            <a:pPr>
              <a:lnSpc>
                <a:spcPct val="130000"/>
              </a:lnSpc>
              <a:spcBef>
                <a:spcPts val="0"/>
              </a:spcBef>
            </a:pPr>
            <a:r>
              <a:rPr lang="de-CH" sz="1800" dirty="0">
                <a:latin typeface="Arial" panose="020B0604020202020204" pitchFamily="34" charset="0"/>
                <a:cs typeface="Arial" panose="020B0604020202020204" pitchFamily="34" charset="0"/>
              </a:rPr>
              <a:t>Verwendung der Fondsmittel</a:t>
            </a:r>
          </a:p>
        </p:txBody>
      </p:sp>
    </p:spTree>
    <p:extLst>
      <p:ext uri="{BB962C8B-B14F-4D97-AF65-F5344CB8AC3E}">
        <p14:creationId xmlns:p14="http://schemas.microsoft.com/office/powerpoint/2010/main" val="1625669375"/>
      </p:ext>
    </p:extLst>
  </p:cSld>
  <p:clrMapOvr>
    <a:masterClrMapping/>
  </p:clrMapOvr>
  <p:transition>
    <p:pull dir="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AB8A39-BC9D-AAB9-4171-7EC04FD6CAA2}"/>
              </a:ext>
            </a:extLst>
          </p:cNvPr>
          <p:cNvSpPr>
            <a:spLocks noGrp="1" noChangeArrowheads="1"/>
          </p:cNvSpPr>
          <p:nvPr>
            <p:ph type="title"/>
          </p:nvPr>
        </p:nvSpPr>
        <p:spPr>
          <a:xfrm>
            <a:off x="430213" y="525463"/>
            <a:ext cx="6059487" cy="915987"/>
          </a:xfrm>
        </p:spPr>
        <p:txBody>
          <a:bodyPr/>
          <a:lstStyle/>
          <a:p>
            <a:pPr eaLnBrk="1" hangingPunct="1"/>
            <a:r>
              <a:rPr lang="de-CH" altLang="de-DE" sz="2400" dirty="0">
                <a:latin typeface="Arial" panose="020B0604020202020204" pitchFamily="34" charset="0"/>
                <a:cs typeface="Arial" panose="020B0604020202020204" pitchFamily="34" charset="0"/>
              </a:rPr>
              <a:t>Ausblick</a:t>
            </a:r>
            <a:endParaRPr lang="de-DE" altLang="de-DE" sz="2400"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5502227F-DB87-DAEF-BAA7-A8A2B775FA24}"/>
              </a:ext>
            </a:extLst>
          </p:cNvPr>
          <p:cNvSpPr txBox="1"/>
          <p:nvPr/>
        </p:nvSpPr>
        <p:spPr>
          <a:xfrm>
            <a:off x="430213" y="1729946"/>
            <a:ext cx="7947668" cy="4216026"/>
          </a:xfrm>
          <a:prstGeom prst="rect">
            <a:avLst/>
          </a:prstGeom>
          <a:noFill/>
        </p:spPr>
        <p:txBody>
          <a:bodyPr wrap="square">
            <a:spAutoFit/>
          </a:bodyPr>
          <a:lstStyle/>
          <a:p>
            <a:pPr>
              <a:lnSpc>
                <a:spcPct val="130000"/>
              </a:lnSpc>
              <a:spcBef>
                <a:spcPct val="0"/>
              </a:spcBef>
              <a:buClrTx/>
            </a:pPr>
            <a:r>
              <a:rPr lang="de-CH" b="1" dirty="0">
                <a:ea typeface="Times New Roman" panose="02020603050405020304" pitchFamily="18" charset="0"/>
              </a:rPr>
              <a:t>Mehrwertabgabe</a:t>
            </a:r>
            <a:endParaRPr lang="de-CH" dirty="0">
              <a:effectLst/>
              <a:ea typeface="Times New Roman" panose="02020603050405020304" pitchFamily="18" charset="0"/>
            </a:endParaRPr>
          </a:p>
          <a:p>
            <a:pPr marL="342900" indent="-342900">
              <a:lnSpc>
                <a:spcPct val="130000"/>
              </a:lnSpc>
              <a:spcBef>
                <a:spcPts val="0"/>
              </a:spcBef>
              <a:buClr>
                <a:srgbClr val="B30415"/>
              </a:buClr>
              <a:buFont typeface="Wingdings" pitchFamily="2" charset="2"/>
              <a:buChar char="§"/>
            </a:pPr>
            <a:r>
              <a:rPr lang="de-CH" dirty="0"/>
              <a:t>Gemeindeversammlung vom 14. März 2024:</a:t>
            </a:r>
            <a:br>
              <a:rPr lang="de-CH" dirty="0"/>
            </a:br>
            <a:r>
              <a:rPr lang="de-CH" dirty="0"/>
              <a:t>Abstimmung über «Reglement über die Mehrwertabgaben der Gemeinde Oberwil»</a:t>
            </a:r>
          </a:p>
          <a:p>
            <a:pPr marL="342900" indent="-342900">
              <a:lnSpc>
                <a:spcPct val="130000"/>
              </a:lnSpc>
              <a:spcBef>
                <a:spcPts val="0"/>
              </a:spcBef>
              <a:buClr>
                <a:srgbClr val="B30415"/>
              </a:buClr>
              <a:buFont typeface="Wingdings" pitchFamily="2" charset="2"/>
              <a:buChar char="§"/>
            </a:pPr>
            <a:r>
              <a:rPr lang="de-CH" dirty="0"/>
              <a:t>Genehmigung durch Kanton</a:t>
            </a:r>
          </a:p>
          <a:p>
            <a:pPr marL="342900" indent="-342900">
              <a:lnSpc>
                <a:spcPct val="130000"/>
              </a:lnSpc>
              <a:spcBef>
                <a:spcPts val="0"/>
              </a:spcBef>
              <a:buClr>
                <a:srgbClr val="B30415"/>
              </a:buClr>
              <a:buFont typeface="Wingdings" pitchFamily="2" charset="2"/>
              <a:buChar char="§"/>
            </a:pPr>
            <a:r>
              <a:rPr lang="de-CH" dirty="0"/>
              <a:t>Beschluss Gemeinderat über Inkrafttreten</a:t>
            </a:r>
          </a:p>
          <a:p>
            <a:pPr>
              <a:lnSpc>
                <a:spcPct val="130000"/>
              </a:lnSpc>
              <a:spcBef>
                <a:spcPct val="0"/>
              </a:spcBef>
              <a:buClrTx/>
            </a:pPr>
            <a:endParaRPr lang="de-CH" sz="1000" dirty="0">
              <a:effectLst/>
              <a:ea typeface="Times New Roman" panose="02020603050405020304" pitchFamily="18" charset="0"/>
            </a:endParaRPr>
          </a:p>
          <a:p>
            <a:pPr>
              <a:lnSpc>
                <a:spcPct val="130000"/>
              </a:lnSpc>
            </a:pPr>
            <a:r>
              <a:rPr lang="de-CH" b="1" dirty="0">
                <a:ea typeface="Times New Roman" panose="02020603050405020304" pitchFamily="18" charset="0"/>
              </a:rPr>
              <a:t>Ortsplanungsrevision</a:t>
            </a:r>
          </a:p>
          <a:p>
            <a:pPr marL="342900" indent="-342900">
              <a:lnSpc>
                <a:spcPct val="130000"/>
              </a:lnSpc>
              <a:spcBef>
                <a:spcPts val="0"/>
              </a:spcBef>
              <a:buClr>
                <a:srgbClr val="B30415"/>
              </a:buClr>
              <a:buFont typeface="Wingdings" pitchFamily="2" charset="2"/>
              <a:buChar char="§"/>
            </a:pPr>
            <a:r>
              <a:rPr lang="de-CH" dirty="0"/>
              <a:t>in Arbeit: Fertigstellung Zonenplan und Zonenreglement Siedlung sowie dazugehöriger Planungsbericht</a:t>
            </a:r>
          </a:p>
          <a:p>
            <a:pPr marL="342900" indent="-342900">
              <a:lnSpc>
                <a:spcPct val="130000"/>
              </a:lnSpc>
              <a:spcBef>
                <a:spcPts val="0"/>
              </a:spcBef>
              <a:buClr>
                <a:srgbClr val="B30415"/>
              </a:buClr>
              <a:buFont typeface="Wingdings" pitchFamily="2" charset="2"/>
              <a:buChar char="§"/>
            </a:pPr>
            <a:r>
              <a:rPr lang="de-CH" dirty="0"/>
              <a:t>April/Mai 2024: öffentliche Information, Publikation der Dokumente</a:t>
            </a:r>
          </a:p>
          <a:p>
            <a:pPr marL="342900" indent="-342900">
              <a:lnSpc>
                <a:spcPct val="130000"/>
              </a:lnSpc>
              <a:spcBef>
                <a:spcPts val="0"/>
              </a:spcBef>
              <a:buClr>
                <a:srgbClr val="B30415"/>
              </a:buClr>
              <a:buFont typeface="Wingdings" pitchFamily="2" charset="2"/>
              <a:buChar char="§"/>
            </a:pPr>
            <a:r>
              <a:rPr lang="de-CH" dirty="0"/>
              <a:t>Mai/Juni 2024: Mitwirkung der Bevölkerung</a:t>
            </a:r>
          </a:p>
        </p:txBody>
      </p:sp>
    </p:spTree>
    <p:extLst>
      <p:ext uri="{BB962C8B-B14F-4D97-AF65-F5344CB8AC3E}">
        <p14:creationId xmlns:p14="http://schemas.microsoft.com/office/powerpoint/2010/main" val="176668696"/>
      </p:ext>
    </p:extLst>
  </p:cSld>
  <p:clrMapOvr>
    <a:masterClrMapping/>
  </p:clrMapOvr>
  <p:transition>
    <p:pull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AD369E-C427-4FD7-87ED-5EB637EB48FD}"/>
              </a:ext>
            </a:extLst>
          </p:cNvPr>
          <p:cNvSpPr>
            <a:spLocks noGrp="1"/>
          </p:cNvSpPr>
          <p:nvPr>
            <p:ph type="title"/>
          </p:nvPr>
        </p:nvSpPr>
        <p:spPr/>
        <p:txBody>
          <a:bodyPr/>
          <a:lstStyle/>
          <a:p>
            <a:r>
              <a:rPr lang="de-CH" sz="2400" dirty="0">
                <a:latin typeface="Arial" panose="020B0604020202020204" pitchFamily="34" charset="0"/>
                <a:cs typeface="Arial" panose="020B0604020202020204" pitchFamily="34" charset="0"/>
              </a:rPr>
              <a:t>Fazit</a:t>
            </a:r>
          </a:p>
        </p:txBody>
      </p:sp>
      <p:sp>
        <p:nvSpPr>
          <p:cNvPr id="3" name="Inhaltsplatzhalter 2">
            <a:extLst>
              <a:ext uri="{FF2B5EF4-FFF2-40B4-BE49-F238E27FC236}">
                <a16:creationId xmlns:a16="http://schemas.microsoft.com/office/drawing/2014/main" id="{1800D932-0655-4012-8168-C4B6AE0FC3F5}"/>
              </a:ext>
            </a:extLst>
          </p:cNvPr>
          <p:cNvSpPr>
            <a:spLocks noGrp="1"/>
          </p:cNvSpPr>
          <p:nvPr>
            <p:ph idx="1"/>
          </p:nvPr>
        </p:nvSpPr>
        <p:spPr/>
        <p:txBody>
          <a:bodyPr/>
          <a:lstStyle/>
          <a:p>
            <a:pPr>
              <a:spcBef>
                <a:spcPts val="588"/>
              </a:spcBef>
            </a:pPr>
            <a:r>
              <a:rPr lang="de-CH" sz="1800" dirty="0">
                <a:latin typeface="Arial" panose="020B0604020202020204" pitchFamily="34" charset="0"/>
                <a:cs typeface="Arial" panose="020B0604020202020204" pitchFamily="34" charset="0"/>
              </a:rPr>
              <a:t>Es geht um die Steigerung von Bodenwerten, die durch Planungsentscheide der Stimmberechtigten entstehen.</a:t>
            </a:r>
          </a:p>
          <a:p>
            <a:pPr>
              <a:spcBef>
                <a:spcPts val="588"/>
              </a:spcBef>
            </a:pPr>
            <a:r>
              <a:rPr lang="de-CH" sz="1800" dirty="0">
                <a:latin typeface="Arial" panose="020B0604020202020204" pitchFamily="34" charset="0"/>
                <a:cs typeface="Arial" panose="020B0604020202020204" pitchFamily="34" charset="0"/>
              </a:rPr>
              <a:t>Mehrwertabgabe-Reglement sorgt für einen Ausgleich von Planungsmehrwerten.</a:t>
            </a:r>
          </a:p>
          <a:p>
            <a:pPr>
              <a:spcBef>
                <a:spcPts val="588"/>
              </a:spcBef>
            </a:pPr>
            <a:r>
              <a:rPr lang="de-CH" sz="1800" dirty="0" err="1">
                <a:latin typeface="Arial" panose="020B0604020202020204" pitchFamily="34" charset="0"/>
                <a:cs typeface="Arial" panose="020B0604020202020204" pitchFamily="34" charset="0"/>
              </a:rPr>
              <a:t>Win-Win</a:t>
            </a:r>
            <a:r>
              <a:rPr lang="de-CH" sz="1800" dirty="0">
                <a:latin typeface="Arial" panose="020B0604020202020204" pitchFamily="34" charset="0"/>
                <a:cs typeface="Arial" panose="020B0604020202020204" pitchFamily="34" charset="0"/>
              </a:rPr>
              <a:t> für Grundeigentümer*innen und Allgemeinheit</a:t>
            </a:r>
          </a:p>
          <a:p>
            <a:pPr>
              <a:spcBef>
                <a:spcPts val="588"/>
              </a:spcBef>
            </a:pPr>
            <a:r>
              <a:rPr lang="de-CH" sz="1800" dirty="0">
                <a:latin typeface="Arial" panose="020B0604020202020204" pitchFamily="34" charset="0"/>
                <a:cs typeface="Arial" panose="020B0604020202020204" pitchFamily="34" charset="0"/>
              </a:rPr>
              <a:t>Abgabe von 30 % ist angemessen. </a:t>
            </a:r>
          </a:p>
          <a:p>
            <a:pPr>
              <a:spcBef>
                <a:spcPts val="588"/>
              </a:spcBef>
            </a:pPr>
            <a:r>
              <a:rPr lang="de-CH" sz="1800" dirty="0">
                <a:latin typeface="Arial" panose="020B0604020202020204" pitchFamily="34" charset="0"/>
                <a:cs typeface="Arial" panose="020B0604020202020204" pitchFamily="34" charset="0"/>
              </a:rPr>
              <a:t>Erträge werden für raumplanerische Verbesserungen in Oberwil eingesetzt.</a:t>
            </a:r>
          </a:p>
          <a:p>
            <a:pPr marL="0" indent="0">
              <a:spcBef>
                <a:spcPts val="588"/>
              </a:spcBef>
              <a:buNone/>
            </a:pPr>
            <a:endParaRPr lang="de-CH" sz="1800" dirty="0">
              <a:latin typeface="Arial" panose="020B0604020202020204" pitchFamily="34" charset="0"/>
              <a:cs typeface="Arial" panose="020B0604020202020204" pitchFamily="34" charset="0"/>
            </a:endParaRPr>
          </a:p>
          <a:p>
            <a:pPr marL="0" indent="0">
              <a:spcBef>
                <a:spcPts val="588"/>
              </a:spcBef>
              <a:buNone/>
            </a:pPr>
            <a:r>
              <a:rPr lang="de-CH" sz="1800" dirty="0">
                <a:latin typeface="Arial" panose="020B0604020202020204" pitchFamily="34" charset="0"/>
                <a:cs typeface="Arial" panose="020B0604020202020204" pitchFamily="34" charset="0"/>
              </a:rPr>
              <a:t>Informationen und Unterlagen: </a:t>
            </a:r>
            <a:br>
              <a:rPr lang="de-CH"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hlinkClick r:id="rId2"/>
              </a:rPr>
              <a:t>https://www.oberwil.ch/ortsplanung</a:t>
            </a:r>
            <a:r>
              <a:rPr lang="de-DE" sz="1800" dirty="0">
                <a:latin typeface="Arial" panose="020B0604020202020204" pitchFamily="34" charset="0"/>
                <a:cs typeface="Arial" panose="020B0604020202020204" pitchFamily="34" charset="0"/>
              </a:rPr>
              <a:t> </a:t>
            </a:r>
            <a:endParaRPr lang="de-CH"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7532230"/>
      </p:ext>
    </p:extLst>
  </p:cSld>
  <p:clrMapOvr>
    <a:masterClrMapping/>
  </p:clrMapOvr>
  <p:transition>
    <p:pull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8">
            <a:extLst>
              <a:ext uri="{FF2B5EF4-FFF2-40B4-BE49-F238E27FC236}">
                <a16:creationId xmlns:a16="http://schemas.microsoft.com/office/drawing/2014/main" id="{90797C8D-685F-5DDC-979C-31C2EE8B1E77}"/>
              </a:ext>
            </a:extLst>
          </p:cNvPr>
          <p:cNvSpPr>
            <a:spLocks noChangeArrowheads="1"/>
          </p:cNvSpPr>
          <p:nvPr/>
        </p:nvSpPr>
        <p:spPr bwMode="auto">
          <a:xfrm>
            <a:off x="0" y="0"/>
            <a:ext cx="9144000" cy="24574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05000"/>
              </a:lnSpc>
              <a:spcBef>
                <a:spcPct val="45000"/>
              </a:spcBef>
              <a:buClr>
                <a:srgbClr val="B30415"/>
              </a:buClr>
              <a:buFont typeface="Wingdings" pitchFamily="2" charset="2"/>
              <a:buChar char="§"/>
              <a:defRPr sz="2200">
                <a:solidFill>
                  <a:schemeClr val="tx1"/>
                </a:solidFill>
                <a:latin typeface="Verdana" panose="020B0604030504040204" pitchFamily="34" charset="0"/>
                <a:cs typeface="Arial" panose="020B0604020202020204" pitchFamily="34" charset="0"/>
              </a:defRPr>
            </a:lvl1pPr>
            <a:lvl2pPr marL="742950" indent="-285750">
              <a:lnSpc>
                <a:spcPct val="105000"/>
              </a:lnSpc>
              <a:spcBef>
                <a:spcPct val="25000"/>
              </a:spcBef>
              <a:buClr>
                <a:srgbClr val="B30415"/>
              </a:buClr>
              <a:buChar char="–"/>
              <a:defRPr sz="2000">
                <a:solidFill>
                  <a:schemeClr val="tx1"/>
                </a:solidFill>
                <a:latin typeface="Verdana" panose="020B0604030504040204" pitchFamily="34" charset="0"/>
                <a:cs typeface="Arial" panose="020B0604020202020204" pitchFamily="34" charset="0"/>
              </a:defRPr>
            </a:lvl2pPr>
            <a:lvl3pPr marL="11430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3pPr>
            <a:lvl4pPr marL="16002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4pPr>
            <a:lvl5pPr marL="20574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9pPr>
          </a:lstStyle>
          <a:p>
            <a:pPr eaLnBrk="1" hangingPunct="1">
              <a:lnSpc>
                <a:spcPct val="100000"/>
              </a:lnSpc>
              <a:spcBef>
                <a:spcPct val="0"/>
              </a:spcBef>
              <a:buClrTx/>
              <a:buFontTx/>
              <a:buNone/>
            </a:pPr>
            <a:endParaRPr lang="de-CH" altLang="de-DE" sz="1800" dirty="0">
              <a:latin typeface="Arial" panose="020B0604020202020204" pitchFamily="34" charset="0"/>
            </a:endParaRPr>
          </a:p>
        </p:txBody>
      </p:sp>
      <p:sp>
        <p:nvSpPr>
          <p:cNvPr id="4099" name="Rectangle 4">
            <a:extLst>
              <a:ext uri="{FF2B5EF4-FFF2-40B4-BE49-F238E27FC236}">
                <a16:creationId xmlns:a16="http://schemas.microsoft.com/office/drawing/2014/main" id="{9FCB02E5-BEDA-77F3-B08D-7B02DD07AA51}"/>
              </a:ext>
            </a:extLst>
          </p:cNvPr>
          <p:cNvSpPr>
            <a:spLocks noChangeArrowheads="1"/>
          </p:cNvSpPr>
          <p:nvPr/>
        </p:nvSpPr>
        <p:spPr bwMode="auto">
          <a:xfrm>
            <a:off x="0" y="2363788"/>
            <a:ext cx="9144000" cy="4494212"/>
          </a:xfrm>
          <a:prstGeom prst="rect">
            <a:avLst/>
          </a:prstGeom>
          <a:solidFill>
            <a:srgbClr val="B30415"/>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05000"/>
              </a:lnSpc>
              <a:spcBef>
                <a:spcPct val="45000"/>
              </a:spcBef>
              <a:buClr>
                <a:srgbClr val="B30415"/>
              </a:buClr>
              <a:buFont typeface="Wingdings" pitchFamily="2" charset="2"/>
              <a:buChar char="§"/>
              <a:defRPr sz="2200">
                <a:solidFill>
                  <a:schemeClr val="tx1"/>
                </a:solidFill>
                <a:latin typeface="Verdana" panose="020B0604030504040204" pitchFamily="34" charset="0"/>
                <a:cs typeface="Arial" panose="020B0604020202020204" pitchFamily="34" charset="0"/>
              </a:defRPr>
            </a:lvl1pPr>
            <a:lvl2pPr marL="742950" indent="-285750">
              <a:lnSpc>
                <a:spcPct val="105000"/>
              </a:lnSpc>
              <a:spcBef>
                <a:spcPct val="25000"/>
              </a:spcBef>
              <a:buClr>
                <a:srgbClr val="B30415"/>
              </a:buClr>
              <a:buChar char="–"/>
              <a:defRPr sz="2000">
                <a:solidFill>
                  <a:schemeClr val="tx1"/>
                </a:solidFill>
                <a:latin typeface="Verdana" panose="020B0604030504040204" pitchFamily="34" charset="0"/>
                <a:cs typeface="Arial" panose="020B0604020202020204" pitchFamily="34" charset="0"/>
              </a:defRPr>
            </a:lvl2pPr>
            <a:lvl3pPr marL="11430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3pPr>
            <a:lvl4pPr marL="16002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4pPr>
            <a:lvl5pPr marL="2057400" indent="-228600">
              <a:lnSpc>
                <a:spcPct val="105000"/>
              </a:lnSpc>
              <a:spcBef>
                <a:spcPct val="25000"/>
              </a:spcBef>
              <a:buClr>
                <a:srgbClr val="B30415"/>
              </a:buClr>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lnSpc>
                <a:spcPct val="105000"/>
              </a:lnSpc>
              <a:spcBef>
                <a:spcPct val="25000"/>
              </a:spcBef>
              <a:spcAft>
                <a:spcPct val="0"/>
              </a:spcAft>
              <a:buClr>
                <a:srgbClr val="B30415"/>
              </a:buClr>
              <a:buChar char="»"/>
              <a:defRPr>
                <a:solidFill>
                  <a:schemeClr val="tx1"/>
                </a:solidFill>
                <a:latin typeface="Verdana" panose="020B0604030504040204" pitchFamily="34" charset="0"/>
                <a:cs typeface="Arial" panose="020B0604020202020204" pitchFamily="34" charset="0"/>
              </a:defRPr>
            </a:lvl9pPr>
          </a:lstStyle>
          <a:p>
            <a:pPr eaLnBrk="1" hangingPunct="1">
              <a:lnSpc>
                <a:spcPct val="100000"/>
              </a:lnSpc>
              <a:spcBef>
                <a:spcPct val="0"/>
              </a:spcBef>
              <a:buClrTx/>
              <a:buFontTx/>
              <a:buNone/>
            </a:pPr>
            <a:endParaRPr lang="de-CH" altLang="de-DE" sz="1800" dirty="0">
              <a:latin typeface="Arial" panose="020B0604020202020204" pitchFamily="34" charset="0"/>
            </a:endParaRPr>
          </a:p>
        </p:txBody>
      </p:sp>
      <p:sp>
        <p:nvSpPr>
          <p:cNvPr id="4100" name="Rectangle 2">
            <a:extLst>
              <a:ext uri="{FF2B5EF4-FFF2-40B4-BE49-F238E27FC236}">
                <a16:creationId xmlns:a16="http://schemas.microsoft.com/office/drawing/2014/main" id="{D646B715-9A24-6303-A861-92B9AA261756}"/>
              </a:ext>
            </a:extLst>
          </p:cNvPr>
          <p:cNvSpPr>
            <a:spLocks noGrp="1" noChangeArrowheads="1"/>
          </p:cNvSpPr>
          <p:nvPr>
            <p:ph type="ctrTitle"/>
          </p:nvPr>
        </p:nvSpPr>
        <p:spPr>
          <a:xfrm>
            <a:off x="1147763" y="2636838"/>
            <a:ext cx="7772400" cy="2184400"/>
          </a:xfrm>
          <a:noFill/>
        </p:spPr>
        <p:txBody>
          <a:bodyPr/>
          <a:lstStyle/>
          <a:p>
            <a:pPr eaLnBrk="1" hangingPunct="1"/>
            <a:br>
              <a:rPr lang="de-CH"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br>
              <a:rPr lang="de-CH"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r>
              <a:rPr lang="de-CH"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Danke für Ihre Aufmerksamkeit</a:t>
            </a:r>
            <a:br>
              <a:rPr lang="de-CH"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br>
              <a:rPr lang="de-CH"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br>
            <a:endParaRPr lang="de-DE" altLang="de-DE" sz="3200" dirty="0">
              <a:solidFill>
                <a:schemeClr val="bg1"/>
              </a:solidFill>
              <a:latin typeface="Arial" panose="020B0604020202020204" pitchFamily="34" charset="0"/>
              <a:cs typeface="Arial" panose="020B0604020202020204" pitchFamily="34" charset="0"/>
            </a:endParaRPr>
          </a:p>
        </p:txBody>
      </p:sp>
      <p:pic>
        <p:nvPicPr>
          <p:cNvPr id="4101" name="Picture 6" descr="Logo_Pant_485rgb">
            <a:extLst>
              <a:ext uri="{FF2B5EF4-FFF2-40B4-BE49-F238E27FC236}">
                <a16:creationId xmlns:a16="http://schemas.microsoft.com/office/drawing/2014/main" id="{40F1BB14-2AAE-EA8E-4B9E-46674042E09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24575" y="415925"/>
            <a:ext cx="232410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3369675"/>
      </p:ext>
    </p:extLst>
  </p:cSld>
  <p:clrMapOvr>
    <a:masterClrMapping/>
  </p:clrMapOvr>
  <p:transition>
    <p:pull dir="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6C559C-648F-4FD4-820C-9675E6732186}"/>
              </a:ext>
            </a:extLst>
          </p:cNvPr>
          <p:cNvSpPr>
            <a:spLocks noGrp="1"/>
          </p:cNvSpPr>
          <p:nvPr>
            <p:ph type="title"/>
          </p:nvPr>
        </p:nvSpPr>
        <p:spPr/>
        <p:txBody>
          <a:bodyPr/>
          <a:lstStyle/>
          <a:p>
            <a:r>
              <a:rPr lang="de-CH" sz="2400" dirty="0">
                <a:latin typeface="Arial" panose="020B0604020202020204" pitchFamily="34" charset="0"/>
                <a:cs typeface="Arial" panose="020B0604020202020204" pitchFamily="34" charset="0"/>
              </a:rPr>
              <a:t>Fragen und Diskussion</a:t>
            </a:r>
          </a:p>
        </p:txBody>
      </p:sp>
      <p:pic>
        <p:nvPicPr>
          <p:cNvPr id="4" name="Grafik 3">
            <a:extLst>
              <a:ext uri="{FF2B5EF4-FFF2-40B4-BE49-F238E27FC236}">
                <a16:creationId xmlns:a16="http://schemas.microsoft.com/office/drawing/2014/main" id="{FC9D6C2B-4A5A-4B39-87E4-48CE00E7DADE}"/>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0" y="1710044"/>
            <a:ext cx="9144000" cy="5147956"/>
          </a:xfrm>
          <a:prstGeom prst="rect">
            <a:avLst/>
          </a:prstGeom>
        </p:spPr>
      </p:pic>
    </p:spTree>
    <p:extLst>
      <p:ext uri="{BB962C8B-B14F-4D97-AF65-F5344CB8AC3E}">
        <p14:creationId xmlns:p14="http://schemas.microsoft.com/office/powerpoint/2010/main" val="652639299"/>
      </p:ext>
    </p:extLst>
  </p:cSld>
  <p:clrMapOvr>
    <a:masterClrMapping/>
  </p:clrMapOvr>
  <p:transition>
    <p:pull dir="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AB8A39-BC9D-AAB9-4171-7EC04FD6CAA2}"/>
              </a:ext>
            </a:extLst>
          </p:cNvPr>
          <p:cNvSpPr>
            <a:spLocks noGrp="1" noChangeArrowheads="1"/>
          </p:cNvSpPr>
          <p:nvPr>
            <p:ph type="title"/>
          </p:nvPr>
        </p:nvSpPr>
        <p:spPr>
          <a:xfrm>
            <a:off x="430213" y="525463"/>
            <a:ext cx="6059487" cy="915987"/>
          </a:xfrm>
        </p:spPr>
        <p:txBody>
          <a:bodyPr/>
          <a:lstStyle/>
          <a:p>
            <a:pPr eaLnBrk="1" hangingPunct="1"/>
            <a:r>
              <a:rPr lang="de-CH" altLang="de-DE" sz="2400" dirty="0">
                <a:latin typeface="Arial" panose="020B0604020202020204" pitchFamily="34" charset="0"/>
                <a:cs typeface="Arial" panose="020B0604020202020204" pitchFamily="34" charset="0"/>
              </a:rPr>
              <a:t>Das Wichtigste in Kürze</a:t>
            </a:r>
            <a:endParaRPr lang="de-DE" altLang="de-DE" sz="2400"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5502227F-DB87-DAEF-BAA7-A8A2B775FA24}"/>
              </a:ext>
            </a:extLst>
          </p:cNvPr>
          <p:cNvSpPr txBox="1"/>
          <p:nvPr/>
        </p:nvSpPr>
        <p:spPr>
          <a:xfrm>
            <a:off x="430212" y="1729946"/>
            <a:ext cx="8287067" cy="4323620"/>
          </a:xfrm>
          <a:prstGeom prst="rect">
            <a:avLst/>
          </a:prstGeom>
          <a:noFill/>
        </p:spPr>
        <p:txBody>
          <a:bodyPr wrap="square">
            <a:spAutoFit/>
          </a:bodyPr>
          <a:lstStyle/>
          <a:p>
            <a:pPr>
              <a:lnSpc>
                <a:spcPct val="100000"/>
              </a:lnSpc>
              <a:spcBef>
                <a:spcPct val="0"/>
              </a:spcBef>
              <a:buClrTx/>
            </a:pPr>
            <a:r>
              <a:rPr lang="de-CH" b="1" dirty="0"/>
              <a:t>Warum braucht es die Mehrwertabgabe?</a:t>
            </a:r>
            <a:endParaRPr lang="de-CH" dirty="0"/>
          </a:p>
          <a:p>
            <a:pPr marL="342900" indent="-342900">
              <a:lnSpc>
                <a:spcPct val="130000"/>
              </a:lnSpc>
              <a:spcBef>
                <a:spcPts val="900"/>
              </a:spcBef>
              <a:buClrTx/>
              <a:buFont typeface="+mj-lt"/>
              <a:buAutoNum type="arabicPeriod"/>
            </a:pPr>
            <a:r>
              <a:rPr lang="de-CH" dirty="0"/>
              <a:t>Planungsentscheide können zu </a:t>
            </a:r>
            <a:br>
              <a:rPr lang="de-CH" dirty="0"/>
            </a:br>
            <a:r>
              <a:rPr lang="de-CH" dirty="0"/>
              <a:t>Ungleichheiten führen.</a:t>
            </a:r>
          </a:p>
          <a:p>
            <a:pPr marL="800100" lvl="2" indent="-342900">
              <a:lnSpc>
                <a:spcPct val="130000"/>
              </a:lnSpc>
              <a:spcBef>
                <a:spcPts val="0"/>
              </a:spcBef>
              <a:buClr>
                <a:srgbClr val="B30415"/>
              </a:buClr>
              <a:buFont typeface="Wingdings" pitchFamily="2" charset="2"/>
              <a:buChar char="§"/>
            </a:pPr>
            <a:r>
              <a:rPr lang="de-CH" dirty="0"/>
              <a:t>In Arbeit: Ortsplanungsrevision </a:t>
            </a:r>
            <a:br>
              <a:rPr lang="de-CH" dirty="0"/>
            </a:br>
            <a:r>
              <a:rPr lang="de-CH" dirty="0"/>
              <a:t>&gt; Einige Grundbesitzende profitieren.</a:t>
            </a:r>
          </a:p>
          <a:p>
            <a:pPr lvl="1">
              <a:spcBef>
                <a:spcPts val="0"/>
              </a:spcBef>
            </a:pPr>
            <a:endParaRPr lang="de-CH" sz="1000" dirty="0"/>
          </a:p>
          <a:p>
            <a:pPr lvl="1">
              <a:spcBef>
                <a:spcPts val="0"/>
              </a:spcBef>
            </a:pPr>
            <a:endParaRPr lang="de-CH" sz="1000" dirty="0"/>
          </a:p>
          <a:p>
            <a:pPr lvl="1">
              <a:spcBef>
                <a:spcPts val="0"/>
              </a:spcBef>
            </a:pPr>
            <a:endParaRPr lang="de-CH" sz="1000" dirty="0"/>
          </a:p>
          <a:p>
            <a:pPr lvl="1">
              <a:spcBef>
                <a:spcPts val="0"/>
              </a:spcBef>
            </a:pPr>
            <a:endParaRPr lang="de-CH" sz="1000" dirty="0"/>
          </a:p>
          <a:p>
            <a:pPr lvl="1">
              <a:spcBef>
                <a:spcPts val="0"/>
              </a:spcBef>
            </a:pPr>
            <a:endParaRPr lang="de-CH" sz="1000" dirty="0"/>
          </a:p>
          <a:p>
            <a:pPr lvl="1">
              <a:spcBef>
                <a:spcPts val="0"/>
              </a:spcBef>
            </a:pPr>
            <a:r>
              <a:rPr lang="de-CH" sz="1000" dirty="0"/>
              <a:t> </a:t>
            </a:r>
          </a:p>
          <a:p>
            <a:pPr marL="342900" indent="-342900">
              <a:lnSpc>
                <a:spcPct val="130000"/>
              </a:lnSpc>
              <a:spcBef>
                <a:spcPts val="0"/>
              </a:spcBef>
              <a:buClrTx/>
              <a:buFont typeface="+mj-lt"/>
              <a:buAutoNum type="arabicPeriod"/>
            </a:pPr>
            <a:r>
              <a:rPr lang="de-CH" dirty="0">
                <a:ea typeface="Times New Roman" panose="02020603050405020304" pitchFamily="18" charset="0"/>
              </a:rPr>
              <a:t>Ausgleich schaffen mit der kommunalen </a:t>
            </a:r>
            <a:br>
              <a:rPr lang="de-CH" dirty="0">
                <a:ea typeface="Times New Roman" panose="02020603050405020304" pitchFamily="18" charset="0"/>
              </a:rPr>
            </a:br>
            <a:r>
              <a:rPr lang="de-CH" dirty="0">
                <a:ea typeface="Times New Roman" panose="02020603050405020304" pitchFamily="18" charset="0"/>
              </a:rPr>
              <a:t>Mehrwertabgabe.</a:t>
            </a:r>
          </a:p>
          <a:p>
            <a:pPr marL="800100" lvl="2" indent="-342900">
              <a:lnSpc>
                <a:spcPct val="130000"/>
              </a:lnSpc>
              <a:spcBef>
                <a:spcPts val="0"/>
              </a:spcBef>
              <a:buClr>
                <a:srgbClr val="B30415"/>
              </a:buClr>
              <a:buFont typeface="Wingdings" pitchFamily="2" charset="2"/>
              <a:buChar char="§"/>
            </a:pPr>
            <a:r>
              <a:rPr lang="de-CH" dirty="0"/>
              <a:t>Win-Win-Situation – für die </a:t>
            </a:r>
            <a:br>
              <a:rPr lang="de-CH" dirty="0"/>
            </a:br>
            <a:r>
              <a:rPr lang="de-CH" dirty="0"/>
              <a:t>Grundeigentümer und die Allgemeinheit</a:t>
            </a:r>
          </a:p>
        </p:txBody>
      </p:sp>
      <p:sp>
        <p:nvSpPr>
          <p:cNvPr id="11" name="Flussdiagramm: Verbinder 10">
            <a:extLst>
              <a:ext uri="{FF2B5EF4-FFF2-40B4-BE49-F238E27FC236}">
                <a16:creationId xmlns:a16="http://schemas.microsoft.com/office/drawing/2014/main" id="{3A391572-331D-4BE3-8255-12FC52C091C6}"/>
              </a:ext>
            </a:extLst>
          </p:cNvPr>
          <p:cNvSpPr>
            <a:spLocks/>
          </p:cNvSpPr>
          <p:nvPr/>
        </p:nvSpPr>
        <p:spPr>
          <a:xfrm>
            <a:off x="6049788" y="1826733"/>
            <a:ext cx="2592000" cy="2520000"/>
          </a:xfrm>
          <a:prstGeom prst="flowChartConnector">
            <a:avLst/>
          </a:prstGeom>
          <a:solidFill>
            <a:schemeClr val="lt1"/>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de-CH" dirty="0"/>
              <a:t>Revision Zonenplanung Siedlung</a:t>
            </a:r>
          </a:p>
        </p:txBody>
      </p:sp>
      <p:pic>
        <p:nvPicPr>
          <p:cNvPr id="4" name="Grafik 3">
            <a:extLst>
              <a:ext uri="{FF2B5EF4-FFF2-40B4-BE49-F238E27FC236}">
                <a16:creationId xmlns:a16="http://schemas.microsoft.com/office/drawing/2014/main" id="{9A948C93-BE82-4638-BB6A-1B9F1C66A38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49788" y="4603648"/>
            <a:ext cx="2592000" cy="1839857"/>
          </a:xfrm>
          <a:prstGeom prst="rect">
            <a:avLst/>
          </a:prstGeom>
        </p:spPr>
      </p:pic>
    </p:spTree>
    <p:extLst>
      <p:ext uri="{BB962C8B-B14F-4D97-AF65-F5344CB8AC3E}">
        <p14:creationId xmlns:p14="http://schemas.microsoft.com/office/powerpoint/2010/main" val="2186645426"/>
      </p:ext>
    </p:extLst>
  </p:cSld>
  <p:clrMapOvr>
    <a:masterClrMapping/>
  </p:clrMapOvr>
  <p:transition>
    <p:pull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AB8A39-BC9D-AAB9-4171-7EC04FD6CAA2}"/>
              </a:ext>
            </a:extLst>
          </p:cNvPr>
          <p:cNvSpPr>
            <a:spLocks noGrp="1" noChangeArrowheads="1"/>
          </p:cNvSpPr>
          <p:nvPr>
            <p:ph type="title"/>
          </p:nvPr>
        </p:nvSpPr>
        <p:spPr>
          <a:xfrm>
            <a:off x="430213" y="525463"/>
            <a:ext cx="6059487" cy="915987"/>
          </a:xfrm>
        </p:spPr>
        <p:txBody>
          <a:bodyPr/>
          <a:lstStyle/>
          <a:p>
            <a:pPr eaLnBrk="1" hangingPunct="1"/>
            <a:r>
              <a:rPr lang="de-CH" altLang="de-DE" sz="2400" dirty="0">
                <a:latin typeface="Arial" panose="020B0604020202020204" pitchFamily="34" charset="0"/>
                <a:cs typeface="Arial" panose="020B0604020202020204" pitchFamily="34" charset="0"/>
              </a:rPr>
              <a:t>Rechtliche Grundlagen</a:t>
            </a:r>
            <a:endParaRPr lang="de-DE" altLang="de-DE" sz="2400"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5502227F-DB87-DAEF-BAA7-A8A2B775FA24}"/>
              </a:ext>
            </a:extLst>
          </p:cNvPr>
          <p:cNvSpPr txBox="1"/>
          <p:nvPr/>
        </p:nvSpPr>
        <p:spPr>
          <a:xfrm>
            <a:off x="430213" y="1729946"/>
            <a:ext cx="8080044" cy="4470583"/>
          </a:xfrm>
          <a:prstGeom prst="rect">
            <a:avLst/>
          </a:prstGeom>
          <a:noFill/>
        </p:spPr>
        <p:txBody>
          <a:bodyPr wrap="square">
            <a:spAutoFit/>
          </a:bodyPr>
          <a:lstStyle/>
          <a:p>
            <a:pPr>
              <a:lnSpc>
                <a:spcPct val="100000"/>
              </a:lnSpc>
              <a:spcBef>
                <a:spcPct val="0"/>
              </a:spcBef>
              <a:buClrTx/>
            </a:pPr>
            <a:r>
              <a:rPr lang="de-CH" b="1" dirty="0">
                <a:ea typeface="Times New Roman" panose="02020603050405020304" pitchFamily="18" charset="0"/>
              </a:rPr>
              <a:t>Bundesgesetz über die Raumplanung</a:t>
            </a:r>
            <a:r>
              <a:rPr lang="de-CH" dirty="0">
                <a:ea typeface="Times New Roman" panose="02020603050405020304" pitchFamily="18" charset="0"/>
              </a:rPr>
              <a:t> (RPG)</a:t>
            </a:r>
            <a:endParaRPr lang="de-CH" dirty="0">
              <a:effectLst/>
              <a:ea typeface="Times New Roman" panose="02020603050405020304" pitchFamily="18" charset="0"/>
            </a:endParaRPr>
          </a:p>
          <a:p>
            <a:pPr>
              <a:lnSpc>
                <a:spcPct val="100000"/>
              </a:lnSpc>
              <a:spcBef>
                <a:spcPct val="0"/>
              </a:spcBef>
              <a:buClrTx/>
            </a:pPr>
            <a:r>
              <a:rPr lang="de-CH" dirty="0">
                <a:effectLst/>
                <a:ea typeface="Times New Roman" panose="02020603050405020304" pitchFamily="18" charset="0"/>
              </a:rPr>
              <a:t>Artikel 5 RPG verlangt:</a:t>
            </a:r>
          </a:p>
          <a:p>
            <a:pPr marL="342900" indent="-342900">
              <a:lnSpc>
                <a:spcPct val="120000"/>
              </a:lnSpc>
              <a:spcBef>
                <a:spcPts val="0"/>
              </a:spcBef>
              <a:buClr>
                <a:srgbClr val="B30415"/>
              </a:buClr>
              <a:buFont typeface="Wingdings" pitchFamily="2" charset="2"/>
              <a:buChar char="§"/>
            </a:pPr>
            <a:r>
              <a:rPr lang="de-CH" dirty="0"/>
              <a:t>Ausgleich von erheblichen Vor- und Nachteilen, die durch Planungen entstehen. </a:t>
            </a:r>
          </a:p>
          <a:p>
            <a:pPr>
              <a:lnSpc>
                <a:spcPct val="100000"/>
              </a:lnSpc>
              <a:spcBef>
                <a:spcPct val="0"/>
              </a:spcBef>
              <a:buClrTx/>
            </a:pPr>
            <a:endParaRPr lang="de-CH" sz="1200" dirty="0">
              <a:effectLst/>
              <a:ea typeface="Times New Roman" panose="02020603050405020304" pitchFamily="18" charset="0"/>
            </a:endParaRPr>
          </a:p>
          <a:p>
            <a:pPr>
              <a:lnSpc>
                <a:spcPct val="100000"/>
              </a:lnSpc>
              <a:spcBef>
                <a:spcPct val="0"/>
              </a:spcBef>
              <a:buClrTx/>
            </a:pPr>
            <a:r>
              <a:rPr lang="de-CH" b="1" dirty="0">
                <a:effectLst/>
                <a:ea typeface="Times New Roman" panose="02020603050405020304" pitchFamily="18" charset="0"/>
              </a:rPr>
              <a:t>Bundesgericht hat bestätigt:</a:t>
            </a:r>
          </a:p>
          <a:p>
            <a:pPr marL="342900" indent="-342900">
              <a:lnSpc>
                <a:spcPct val="120000"/>
              </a:lnSpc>
              <a:spcBef>
                <a:spcPts val="0"/>
              </a:spcBef>
              <a:buClr>
                <a:srgbClr val="B30415"/>
              </a:buClr>
              <a:buFont typeface="Wingdings" pitchFamily="2" charset="2"/>
              <a:buChar char="§"/>
            </a:pPr>
            <a:r>
              <a:rPr lang="de-CH" dirty="0"/>
              <a:t>Kantone und Gemeinden sind berechtigt, bei Um- und </a:t>
            </a:r>
            <a:r>
              <a:rPr lang="de-CH" dirty="0" err="1"/>
              <a:t>Aufzonungen</a:t>
            </a:r>
            <a:r>
              <a:rPr lang="de-CH" dirty="0"/>
              <a:t> eine Mehrwertabgabe zu erheben.</a:t>
            </a:r>
          </a:p>
          <a:p>
            <a:pPr>
              <a:lnSpc>
                <a:spcPct val="100000"/>
              </a:lnSpc>
              <a:spcBef>
                <a:spcPct val="0"/>
              </a:spcBef>
              <a:buClrTx/>
            </a:pPr>
            <a:endParaRPr lang="de-CH" sz="1200" dirty="0">
              <a:effectLst/>
              <a:ea typeface="Times New Roman" panose="02020603050405020304" pitchFamily="18" charset="0"/>
            </a:endParaRPr>
          </a:p>
          <a:p>
            <a:r>
              <a:rPr lang="de-CH" b="1" dirty="0">
                <a:ea typeface="Times New Roman" panose="02020603050405020304" pitchFamily="18" charset="0"/>
              </a:rPr>
              <a:t>Kantonales Gesetz</a:t>
            </a:r>
            <a:endParaRPr lang="de-CH" dirty="0">
              <a:effectLst/>
              <a:ea typeface="Times New Roman" panose="02020603050405020304" pitchFamily="18" charset="0"/>
            </a:endParaRPr>
          </a:p>
          <a:p>
            <a:pPr>
              <a:lnSpc>
                <a:spcPct val="100000"/>
              </a:lnSpc>
              <a:spcBef>
                <a:spcPct val="0"/>
              </a:spcBef>
              <a:buClrTx/>
            </a:pPr>
            <a:r>
              <a:rPr lang="de-CH" dirty="0">
                <a:effectLst/>
                <a:ea typeface="Calibri" panose="020F0502020204030204" pitchFamily="34" charset="0"/>
              </a:rPr>
              <a:t>Gesetz über die Abgeltung von Planungsmehrwerten (SGS 404)</a:t>
            </a:r>
          </a:p>
          <a:p>
            <a:pPr marL="342900" indent="-342900">
              <a:lnSpc>
                <a:spcPct val="120000"/>
              </a:lnSpc>
              <a:spcBef>
                <a:spcPts val="0"/>
              </a:spcBef>
              <a:buClr>
                <a:srgbClr val="B30415"/>
              </a:buClr>
              <a:buFont typeface="Wingdings" pitchFamily="2" charset="2"/>
              <a:buChar char="§"/>
            </a:pPr>
            <a:r>
              <a:rPr lang="de-CH" dirty="0"/>
              <a:t>in Überarbeitung (aufgrund eines Bundesgerichtsurteils)</a:t>
            </a:r>
          </a:p>
          <a:p>
            <a:pPr marL="342900" indent="-342900">
              <a:lnSpc>
                <a:spcPct val="120000"/>
              </a:lnSpc>
              <a:spcBef>
                <a:spcPts val="0"/>
              </a:spcBef>
              <a:buClr>
                <a:srgbClr val="B30415"/>
              </a:buClr>
              <a:buFont typeface="Wingdings" pitchFamily="2" charset="2"/>
              <a:buChar char="§"/>
            </a:pPr>
            <a:r>
              <a:rPr lang="de-CH" dirty="0"/>
              <a:t>Kanton BL hat der Gemeinde Oberwil empfohlen, die Mehrwertabgabe in einem separaten Reglement zu regeln.</a:t>
            </a:r>
          </a:p>
          <a:p>
            <a:pPr marL="342900" indent="-342900">
              <a:lnSpc>
                <a:spcPct val="120000"/>
              </a:lnSpc>
              <a:spcBef>
                <a:spcPts val="0"/>
              </a:spcBef>
              <a:buClr>
                <a:srgbClr val="B30415"/>
              </a:buClr>
              <a:buFont typeface="Wingdings" pitchFamily="2" charset="2"/>
              <a:buChar char="§"/>
            </a:pPr>
            <a:r>
              <a:rPr lang="de-CH" dirty="0"/>
              <a:t>Bei </a:t>
            </a:r>
            <a:r>
              <a:rPr lang="de-CH" dirty="0" err="1"/>
              <a:t>Neueinzonungen</a:t>
            </a:r>
            <a:r>
              <a:rPr lang="de-CH" dirty="0"/>
              <a:t> wird Mehrwertabgabe vom Kanton geregelt.</a:t>
            </a:r>
          </a:p>
        </p:txBody>
      </p:sp>
    </p:spTree>
    <p:extLst>
      <p:ext uri="{BB962C8B-B14F-4D97-AF65-F5344CB8AC3E}">
        <p14:creationId xmlns:p14="http://schemas.microsoft.com/office/powerpoint/2010/main" val="3359456262"/>
      </p:ext>
    </p:extLst>
  </p:cSld>
  <p:clrMapOvr>
    <a:masterClrMapping/>
  </p:clrMapOvr>
  <p:transition>
    <p:pull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AB8A39-BC9D-AAB9-4171-7EC04FD6CAA2}"/>
              </a:ext>
            </a:extLst>
          </p:cNvPr>
          <p:cNvSpPr>
            <a:spLocks noGrp="1" noChangeArrowheads="1"/>
          </p:cNvSpPr>
          <p:nvPr>
            <p:ph type="title"/>
          </p:nvPr>
        </p:nvSpPr>
        <p:spPr>
          <a:xfrm>
            <a:off x="430213" y="525463"/>
            <a:ext cx="6365442" cy="915987"/>
          </a:xfrm>
        </p:spPr>
        <p:txBody>
          <a:bodyPr/>
          <a:lstStyle/>
          <a:p>
            <a:pPr eaLnBrk="1" hangingPunct="1">
              <a:lnSpc>
                <a:spcPct val="130000"/>
              </a:lnSpc>
            </a:pPr>
            <a:r>
              <a:rPr lang="de-CH" altLang="de-DE" sz="2400" dirty="0">
                <a:latin typeface="Arial" panose="020B0604020202020204" pitchFamily="34" charset="0"/>
                <a:cs typeface="Arial" panose="020B0604020202020204" pitchFamily="34" charset="0"/>
              </a:rPr>
              <a:t>Mehrwertabgabe-Reglement:</a:t>
            </a:r>
            <a:br>
              <a:rPr lang="de-CH" altLang="de-DE" sz="2400" dirty="0">
                <a:latin typeface="Arial" panose="020B0604020202020204" pitchFamily="34" charset="0"/>
                <a:cs typeface="Arial" panose="020B0604020202020204" pitchFamily="34" charset="0"/>
              </a:rPr>
            </a:br>
            <a:r>
              <a:rPr lang="de-CH" altLang="de-DE" sz="2400" dirty="0">
                <a:latin typeface="Arial" panose="020B0604020202020204" pitchFamily="34" charset="0"/>
                <a:cs typeface="Arial" panose="020B0604020202020204" pitchFamily="34" charset="0"/>
              </a:rPr>
              <a:t>wichtigste Inhalte</a:t>
            </a:r>
            <a:endParaRPr lang="de-DE" altLang="de-DE" sz="2400"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5502227F-DB87-DAEF-BAA7-A8A2B775FA24}"/>
              </a:ext>
            </a:extLst>
          </p:cNvPr>
          <p:cNvSpPr txBox="1"/>
          <p:nvPr/>
        </p:nvSpPr>
        <p:spPr>
          <a:xfrm>
            <a:off x="430212" y="1729946"/>
            <a:ext cx="8550826" cy="4795159"/>
          </a:xfrm>
          <a:prstGeom prst="rect">
            <a:avLst/>
          </a:prstGeom>
          <a:noFill/>
        </p:spPr>
        <p:txBody>
          <a:bodyPr wrap="square">
            <a:spAutoFit/>
          </a:bodyPr>
          <a:lstStyle/>
          <a:p>
            <a:r>
              <a:rPr lang="de-CH" b="1" dirty="0"/>
              <a:t>Abgabe von 30 % des Mehrwerts</a:t>
            </a:r>
          </a:p>
          <a:p>
            <a:pPr marL="342900" indent="-342900">
              <a:lnSpc>
                <a:spcPct val="130000"/>
              </a:lnSpc>
              <a:spcBef>
                <a:spcPts val="0"/>
              </a:spcBef>
              <a:buClr>
                <a:srgbClr val="B30415"/>
              </a:buClr>
              <a:buFont typeface="Wingdings" pitchFamily="2" charset="2"/>
              <a:buChar char="§"/>
            </a:pPr>
            <a:r>
              <a:rPr lang="de-CH" dirty="0"/>
              <a:t>bei erheblicher Steigerung des Bodenwerts («Planungsmehrwert»)</a:t>
            </a:r>
          </a:p>
          <a:p>
            <a:pPr marL="342900" indent="-342900">
              <a:lnSpc>
                <a:spcPct val="130000"/>
              </a:lnSpc>
              <a:spcBef>
                <a:spcPts val="0"/>
              </a:spcBef>
              <a:buClr>
                <a:srgbClr val="B30415"/>
              </a:buClr>
              <a:buFont typeface="Wingdings" pitchFamily="2" charset="2"/>
              <a:buChar char="§"/>
            </a:pPr>
            <a:r>
              <a:rPr lang="de-CH" dirty="0"/>
              <a:t>Keine Abgabe, wenn Mehrwert weniger als CHF 30’000 ausmacht, sowie bei Erbgang.</a:t>
            </a:r>
          </a:p>
          <a:p>
            <a:pPr>
              <a:lnSpc>
                <a:spcPct val="130000"/>
              </a:lnSpc>
              <a:spcBef>
                <a:spcPts val="0"/>
              </a:spcBef>
              <a:buClr>
                <a:srgbClr val="B30415"/>
              </a:buClr>
            </a:pPr>
            <a:endParaRPr lang="de-CH" sz="1000" dirty="0"/>
          </a:p>
          <a:p>
            <a:r>
              <a:rPr lang="de-CH" b="1" dirty="0">
                <a:ea typeface="Times New Roman" panose="02020603050405020304" pitchFamily="18" charset="0"/>
              </a:rPr>
              <a:t>Relevant in vier Fällen:</a:t>
            </a:r>
            <a:endParaRPr lang="de-CH" dirty="0">
              <a:effectLst/>
              <a:ea typeface="Times New Roman" panose="02020603050405020304" pitchFamily="18" charset="0"/>
            </a:endParaRPr>
          </a:p>
          <a:p>
            <a:pPr marL="342900" indent="-342900">
              <a:lnSpc>
                <a:spcPct val="130000"/>
              </a:lnSpc>
              <a:spcBef>
                <a:spcPts val="0"/>
              </a:spcBef>
              <a:buClr>
                <a:srgbClr val="B30415"/>
              </a:buClr>
              <a:buFont typeface="Wingdings" pitchFamily="2" charset="2"/>
              <a:buChar char="§"/>
            </a:pPr>
            <a:r>
              <a:rPr lang="de-CH" dirty="0"/>
              <a:t>Umzonungen (Z. B. wird Gewerbezone in Mischzone umgewandelt.)</a:t>
            </a:r>
          </a:p>
          <a:p>
            <a:pPr marL="342900" indent="-342900">
              <a:lnSpc>
                <a:spcPct val="130000"/>
              </a:lnSpc>
              <a:spcBef>
                <a:spcPts val="0"/>
              </a:spcBef>
              <a:buClr>
                <a:srgbClr val="B30415"/>
              </a:buClr>
              <a:buFont typeface="Wingdings" pitchFamily="2" charset="2"/>
              <a:buChar char="§"/>
            </a:pPr>
            <a:r>
              <a:rPr lang="de-CH" dirty="0" err="1"/>
              <a:t>Aufzonungen</a:t>
            </a:r>
            <a:r>
              <a:rPr lang="de-CH" dirty="0"/>
              <a:t> (Nutzungsmöglichkeit in einer Wohnzone wird erhöht.)</a:t>
            </a:r>
          </a:p>
          <a:p>
            <a:pPr marL="342900" indent="-342900">
              <a:lnSpc>
                <a:spcPct val="130000"/>
              </a:lnSpc>
              <a:spcBef>
                <a:spcPts val="0"/>
              </a:spcBef>
              <a:buClr>
                <a:srgbClr val="B30415"/>
              </a:buClr>
              <a:buFont typeface="Wingdings" pitchFamily="2" charset="2"/>
              <a:buChar char="§"/>
            </a:pPr>
            <a:r>
              <a:rPr lang="de-CH" dirty="0"/>
              <a:t>Quartierplanungen, die verbesserte Nutzungsmöglichkeit bringen.</a:t>
            </a:r>
          </a:p>
          <a:p>
            <a:pPr marL="342900" indent="-342900">
              <a:lnSpc>
                <a:spcPct val="130000"/>
              </a:lnSpc>
              <a:spcBef>
                <a:spcPts val="0"/>
              </a:spcBef>
              <a:buClr>
                <a:srgbClr val="B30415"/>
              </a:buClr>
              <a:buFont typeface="Wingdings" pitchFamily="2" charset="2"/>
              <a:buChar char="§"/>
            </a:pPr>
            <a:r>
              <a:rPr lang="de-CH" dirty="0"/>
              <a:t>Ausnahmeüberbauungen nach einheitlichem Plan</a:t>
            </a:r>
          </a:p>
          <a:p>
            <a:pPr>
              <a:lnSpc>
                <a:spcPct val="100000"/>
              </a:lnSpc>
              <a:spcBef>
                <a:spcPct val="0"/>
              </a:spcBef>
              <a:buClrTx/>
            </a:pPr>
            <a:endParaRPr lang="de-CH" sz="1000" dirty="0">
              <a:ea typeface="Times New Roman" panose="02020603050405020304" pitchFamily="18" charset="0"/>
            </a:endParaRPr>
          </a:p>
          <a:p>
            <a:pPr>
              <a:lnSpc>
                <a:spcPct val="100000"/>
              </a:lnSpc>
              <a:spcBef>
                <a:spcPct val="0"/>
              </a:spcBef>
              <a:buClrTx/>
            </a:pPr>
            <a:r>
              <a:rPr lang="de-CH" b="1" dirty="0">
                <a:ea typeface="Times New Roman" panose="02020603050405020304" pitchFamily="18" charset="0"/>
              </a:rPr>
              <a:t>Erträge:</a:t>
            </a:r>
          </a:p>
          <a:p>
            <a:pPr marL="342900" indent="-342900">
              <a:lnSpc>
                <a:spcPct val="130000"/>
              </a:lnSpc>
              <a:spcBef>
                <a:spcPts val="0"/>
              </a:spcBef>
              <a:buClr>
                <a:srgbClr val="B30415"/>
              </a:buClr>
              <a:buFont typeface="Wingdings" pitchFamily="2" charset="2"/>
              <a:buChar char="§"/>
            </a:pPr>
            <a:r>
              <a:rPr lang="de-CH" dirty="0"/>
              <a:t>fliessen in Fonds der Gemeinde.</a:t>
            </a:r>
          </a:p>
          <a:p>
            <a:pPr marL="342900" indent="-342900">
              <a:lnSpc>
                <a:spcPct val="130000"/>
              </a:lnSpc>
              <a:spcBef>
                <a:spcPts val="0"/>
              </a:spcBef>
              <a:buClr>
                <a:srgbClr val="B30415"/>
              </a:buClr>
              <a:buFont typeface="Wingdings" pitchFamily="2" charset="2"/>
              <a:buChar char="§"/>
            </a:pPr>
            <a:r>
              <a:rPr lang="de-CH" dirty="0"/>
              <a:t>für raumplanerische Massnahmen in Oberwil</a:t>
            </a:r>
          </a:p>
          <a:p>
            <a:pPr marL="285750" indent="-285750">
              <a:lnSpc>
                <a:spcPct val="100000"/>
              </a:lnSpc>
              <a:spcBef>
                <a:spcPct val="0"/>
              </a:spcBef>
              <a:buClrTx/>
              <a:buFont typeface="Arial" panose="020B0604020202020204" pitchFamily="34" charset="0"/>
              <a:buChar char="•"/>
            </a:pPr>
            <a:endParaRPr lang="de-CH" dirty="0">
              <a:ea typeface="Times New Roman" panose="02020603050405020304" pitchFamily="18" charset="0"/>
            </a:endParaRPr>
          </a:p>
        </p:txBody>
      </p:sp>
    </p:spTree>
    <p:extLst>
      <p:ext uri="{BB962C8B-B14F-4D97-AF65-F5344CB8AC3E}">
        <p14:creationId xmlns:p14="http://schemas.microsoft.com/office/powerpoint/2010/main" val="1562165265"/>
      </p:ext>
    </p:extLst>
  </p:cSld>
  <p:clrMapOvr>
    <a:masterClrMapping/>
  </p:clrMapOvr>
  <p:transition>
    <p:pull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AB8A39-BC9D-AAB9-4171-7EC04FD6CAA2}"/>
              </a:ext>
            </a:extLst>
          </p:cNvPr>
          <p:cNvSpPr>
            <a:spLocks noGrp="1" noChangeArrowheads="1"/>
          </p:cNvSpPr>
          <p:nvPr>
            <p:ph type="title"/>
          </p:nvPr>
        </p:nvSpPr>
        <p:spPr>
          <a:xfrm>
            <a:off x="430213" y="525463"/>
            <a:ext cx="6059487" cy="915987"/>
          </a:xfrm>
        </p:spPr>
        <p:txBody>
          <a:bodyPr/>
          <a:lstStyle/>
          <a:p>
            <a:pPr eaLnBrk="1" hangingPunct="1"/>
            <a:r>
              <a:rPr lang="de-DE" altLang="de-DE" sz="2400" dirty="0">
                <a:latin typeface="Arial" panose="020B0604020202020204" pitchFamily="34" charset="0"/>
                <a:cs typeface="Arial" panose="020B0604020202020204" pitchFamily="34" charset="0"/>
              </a:rPr>
              <a:t>Beispiel </a:t>
            </a:r>
            <a:r>
              <a:rPr lang="de-DE" altLang="de-DE" sz="2400" dirty="0" err="1">
                <a:latin typeface="Arial" panose="020B0604020202020204" pitchFamily="34" charset="0"/>
                <a:cs typeface="Arial" panose="020B0604020202020204" pitchFamily="34" charset="0"/>
              </a:rPr>
              <a:t>Aufzonung</a:t>
            </a:r>
            <a:endParaRPr lang="de-DE" altLang="de-DE" sz="2400" dirty="0">
              <a:latin typeface="Arial" panose="020B0604020202020204" pitchFamily="34" charset="0"/>
              <a:cs typeface="Arial" panose="020B0604020202020204" pitchFamily="34" charset="0"/>
            </a:endParaRPr>
          </a:p>
        </p:txBody>
      </p:sp>
      <p:sp>
        <p:nvSpPr>
          <p:cNvPr id="3" name="Textfeld 2">
            <a:extLst>
              <a:ext uri="{FF2B5EF4-FFF2-40B4-BE49-F238E27FC236}">
                <a16:creationId xmlns:a16="http://schemas.microsoft.com/office/drawing/2014/main" id="{5502227F-DB87-DAEF-BAA7-A8A2B775FA24}"/>
              </a:ext>
            </a:extLst>
          </p:cNvPr>
          <p:cNvSpPr txBox="1"/>
          <p:nvPr/>
        </p:nvSpPr>
        <p:spPr>
          <a:xfrm>
            <a:off x="430213" y="1751872"/>
            <a:ext cx="8018466" cy="1723805"/>
          </a:xfrm>
          <a:prstGeom prst="rect">
            <a:avLst/>
          </a:prstGeom>
          <a:noFill/>
        </p:spPr>
        <p:txBody>
          <a:bodyPr wrap="square">
            <a:spAutoFit/>
          </a:bodyPr>
          <a:lstStyle/>
          <a:p>
            <a:pPr>
              <a:lnSpc>
                <a:spcPct val="120000"/>
              </a:lnSpc>
              <a:spcBef>
                <a:spcPts val="0"/>
              </a:spcBef>
              <a:buClr>
                <a:srgbClr val="B30415"/>
              </a:buClr>
            </a:pPr>
            <a:r>
              <a:rPr lang="de-CH" b="1" dirty="0"/>
              <a:t>Stimmberechtigte fällen Planungsentscheid</a:t>
            </a:r>
            <a:endParaRPr lang="de-CH" dirty="0"/>
          </a:p>
          <a:p>
            <a:pPr marL="342900" indent="-342900">
              <a:lnSpc>
                <a:spcPct val="120000"/>
              </a:lnSpc>
              <a:spcBef>
                <a:spcPts val="0"/>
              </a:spcBef>
              <a:buClr>
                <a:srgbClr val="B30415"/>
              </a:buClr>
              <a:buFont typeface="Wingdings" pitchFamily="2" charset="2"/>
              <a:buChar char="§"/>
            </a:pPr>
            <a:r>
              <a:rPr lang="de-CH" dirty="0"/>
              <a:t>Wohnzone XY wird </a:t>
            </a:r>
            <a:r>
              <a:rPr lang="de-CH" dirty="0" err="1"/>
              <a:t>aufgezont</a:t>
            </a:r>
            <a:r>
              <a:rPr lang="de-CH" dirty="0"/>
              <a:t>, d. h. die Nutzungsmöglichkeit wird erhöht.</a:t>
            </a:r>
          </a:p>
          <a:p>
            <a:pPr marL="342900" indent="-342900">
              <a:lnSpc>
                <a:spcPct val="120000"/>
              </a:lnSpc>
              <a:spcBef>
                <a:spcPts val="0"/>
              </a:spcBef>
              <a:buClr>
                <a:srgbClr val="B30415"/>
              </a:buClr>
              <a:buFont typeface="Wingdings" pitchFamily="2" charset="2"/>
              <a:buChar char="§"/>
            </a:pPr>
            <a:r>
              <a:rPr lang="de-CH" dirty="0"/>
              <a:t>Betroffene Grundeigentümer*innen können mehr Wohnungen bauen und vermieten. </a:t>
            </a:r>
          </a:p>
          <a:p>
            <a:pPr marL="342900" indent="-342900">
              <a:lnSpc>
                <a:spcPct val="120000"/>
              </a:lnSpc>
              <a:spcBef>
                <a:spcPts val="0"/>
              </a:spcBef>
              <a:buClr>
                <a:srgbClr val="B30415"/>
              </a:buClr>
              <a:buFont typeface="Wingdings" pitchFamily="2" charset="2"/>
              <a:buChar char="§"/>
            </a:pPr>
            <a:r>
              <a:rPr lang="de-CH" dirty="0"/>
              <a:t>Bodenwert steigt. &gt; Wirtschaftlicher Vorteil für Eigentümer*in</a:t>
            </a:r>
          </a:p>
        </p:txBody>
      </p:sp>
      <p:pic>
        <p:nvPicPr>
          <p:cNvPr id="10" name="Grafik 9">
            <a:extLst>
              <a:ext uri="{FF2B5EF4-FFF2-40B4-BE49-F238E27FC236}">
                <a16:creationId xmlns:a16="http://schemas.microsoft.com/office/drawing/2014/main" id="{6EFCA994-DFAF-4D3F-BD73-848F195F56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29275" y="3816193"/>
            <a:ext cx="3514725" cy="2669523"/>
          </a:xfrm>
          <a:prstGeom prst="rect">
            <a:avLst/>
          </a:prstGeom>
        </p:spPr>
      </p:pic>
      <p:sp>
        <p:nvSpPr>
          <p:cNvPr id="13" name="Textfeld 12">
            <a:extLst>
              <a:ext uri="{FF2B5EF4-FFF2-40B4-BE49-F238E27FC236}">
                <a16:creationId xmlns:a16="http://schemas.microsoft.com/office/drawing/2014/main" id="{488A9808-F42F-4561-A872-A0B83405CEF6}"/>
              </a:ext>
            </a:extLst>
          </p:cNvPr>
          <p:cNvSpPr txBox="1"/>
          <p:nvPr/>
        </p:nvSpPr>
        <p:spPr>
          <a:xfrm>
            <a:off x="430213" y="4016216"/>
            <a:ext cx="5540107" cy="1663661"/>
          </a:xfrm>
          <a:prstGeom prst="rect">
            <a:avLst/>
          </a:prstGeom>
          <a:noFill/>
        </p:spPr>
        <p:txBody>
          <a:bodyPr wrap="square">
            <a:spAutoFit/>
          </a:bodyPr>
          <a:lstStyle/>
          <a:p>
            <a:pPr>
              <a:lnSpc>
                <a:spcPct val="100000"/>
              </a:lnSpc>
              <a:spcBef>
                <a:spcPct val="0"/>
              </a:spcBef>
              <a:buClrTx/>
            </a:pPr>
            <a:r>
              <a:rPr lang="de-CH" b="1" dirty="0"/>
              <a:t>Ausgleich durch Mehrwertabgabe </a:t>
            </a:r>
          </a:p>
          <a:p>
            <a:pPr>
              <a:lnSpc>
                <a:spcPct val="120000"/>
              </a:lnSpc>
              <a:spcBef>
                <a:spcPts val="0"/>
              </a:spcBef>
              <a:buClr>
                <a:srgbClr val="B30415"/>
              </a:buClr>
            </a:pPr>
            <a:r>
              <a:rPr lang="de-CH" dirty="0"/>
              <a:t>Nicht sofort, sondern erst:</a:t>
            </a:r>
          </a:p>
          <a:p>
            <a:pPr marL="342900" lvl="1" indent="-342900">
              <a:lnSpc>
                <a:spcPct val="120000"/>
              </a:lnSpc>
              <a:spcBef>
                <a:spcPts val="0"/>
              </a:spcBef>
              <a:buClr>
                <a:srgbClr val="B30415"/>
              </a:buClr>
              <a:buFont typeface="Wingdings" pitchFamily="2" charset="2"/>
              <a:buChar char="§"/>
            </a:pPr>
            <a:r>
              <a:rPr lang="de-CH" dirty="0"/>
              <a:t>wenn Baubewilligung rechtskräftig</a:t>
            </a:r>
          </a:p>
          <a:p>
            <a:pPr marL="342900" lvl="1" indent="-342900">
              <a:lnSpc>
                <a:spcPct val="120000"/>
              </a:lnSpc>
              <a:spcBef>
                <a:spcPts val="0"/>
              </a:spcBef>
              <a:buClr>
                <a:srgbClr val="B30415"/>
              </a:buClr>
              <a:buFont typeface="Wingdings" pitchFamily="2" charset="2"/>
              <a:buChar char="§"/>
            </a:pPr>
            <a:r>
              <a:rPr lang="de-CH" dirty="0"/>
              <a:t>oder bei Verkauf der Parzelle</a:t>
            </a:r>
          </a:p>
          <a:p>
            <a:pPr marL="342900" lvl="1" indent="-342900">
              <a:lnSpc>
                <a:spcPct val="120000"/>
              </a:lnSpc>
              <a:spcBef>
                <a:spcPts val="0"/>
              </a:spcBef>
              <a:buClr>
                <a:srgbClr val="B30415"/>
              </a:buClr>
              <a:buFont typeface="Wingdings" pitchFamily="2" charset="2"/>
              <a:buChar char="§"/>
            </a:pPr>
            <a:r>
              <a:rPr lang="de-CH" dirty="0"/>
              <a:t>oder bei Vergabe im Baurecht </a:t>
            </a:r>
          </a:p>
        </p:txBody>
      </p:sp>
    </p:spTree>
    <p:extLst>
      <p:ext uri="{BB962C8B-B14F-4D97-AF65-F5344CB8AC3E}">
        <p14:creationId xmlns:p14="http://schemas.microsoft.com/office/powerpoint/2010/main" val="352310406"/>
      </p:ext>
    </p:extLst>
  </p:cSld>
  <p:clrMapOvr>
    <a:masterClrMapping/>
  </p:clrMapOvr>
  <p:transition>
    <p:pull dir="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AB8A39-BC9D-AAB9-4171-7EC04FD6CAA2}"/>
              </a:ext>
            </a:extLst>
          </p:cNvPr>
          <p:cNvSpPr>
            <a:spLocks noGrp="1" noChangeArrowheads="1"/>
          </p:cNvSpPr>
          <p:nvPr>
            <p:ph type="title"/>
          </p:nvPr>
        </p:nvSpPr>
        <p:spPr>
          <a:xfrm>
            <a:off x="430213" y="525463"/>
            <a:ext cx="6059487" cy="915987"/>
          </a:xfrm>
        </p:spPr>
        <p:txBody>
          <a:bodyPr/>
          <a:lstStyle/>
          <a:p>
            <a:pPr eaLnBrk="1" hangingPunct="1"/>
            <a:r>
              <a:rPr lang="de-DE" altLang="de-DE" sz="2400" dirty="0"/>
              <a:t>Rechenbeispiel</a:t>
            </a:r>
          </a:p>
        </p:txBody>
      </p:sp>
      <p:sp>
        <p:nvSpPr>
          <p:cNvPr id="3" name="Textfeld 2">
            <a:extLst>
              <a:ext uri="{FF2B5EF4-FFF2-40B4-BE49-F238E27FC236}">
                <a16:creationId xmlns:a16="http://schemas.microsoft.com/office/drawing/2014/main" id="{97283261-FF49-47AA-1909-15E1736504F5}"/>
              </a:ext>
            </a:extLst>
          </p:cNvPr>
          <p:cNvSpPr txBox="1"/>
          <p:nvPr/>
        </p:nvSpPr>
        <p:spPr>
          <a:xfrm>
            <a:off x="40816" y="1714566"/>
            <a:ext cx="9086759" cy="1046440"/>
          </a:xfrm>
          <a:prstGeom prst="rect">
            <a:avLst/>
          </a:prstGeom>
          <a:noFill/>
        </p:spPr>
        <p:txBody>
          <a:bodyPr wrap="square" rtlCol="0">
            <a:spAutoFit/>
          </a:bodyPr>
          <a:lstStyle/>
          <a:p>
            <a:r>
              <a:rPr lang="de-CH" dirty="0">
                <a:latin typeface="Arial" panose="020B0604020202020204" pitchFamily="34" charset="0"/>
                <a:cs typeface="Arial" panose="020B0604020202020204" pitchFamily="34" charset="0"/>
              </a:rPr>
              <a:t>Unbebautes Grundstück mit 600 m2, Wohnzone W2b, AZ 45%, BGF max. 270 m2,  </a:t>
            </a:r>
            <a:br>
              <a:rPr lang="de-CH" dirty="0">
                <a:latin typeface="Arial" panose="020B0604020202020204" pitchFamily="34" charset="0"/>
                <a:cs typeface="Arial" panose="020B0604020202020204" pitchFamily="34" charset="0"/>
              </a:rPr>
            </a:br>
            <a:r>
              <a:rPr lang="de-CH" dirty="0">
                <a:latin typeface="Arial" panose="020B0604020202020204" pitchFamily="34" charset="0"/>
                <a:cs typeface="Arial" panose="020B0604020202020204" pitchFamily="34" charset="0"/>
              </a:rPr>
              <a:t>Landpreis geschätzt CHF 2’200/m2</a:t>
            </a:r>
          </a:p>
          <a:p>
            <a:endParaRPr lang="de-CH" sz="800" dirty="0">
              <a:latin typeface="Arial" panose="020B0604020202020204" pitchFamily="34" charset="0"/>
              <a:cs typeface="Arial" panose="020B0604020202020204" pitchFamily="34" charset="0"/>
            </a:endParaRPr>
          </a:p>
          <a:p>
            <a:r>
              <a:rPr lang="de-CH" dirty="0">
                <a:latin typeface="Arial" panose="020B0604020202020204" pitchFamily="34" charset="0"/>
                <a:cs typeface="Arial" panose="020B0604020202020204" pitchFamily="34" charset="0"/>
              </a:rPr>
              <a:t>Neu: Wohnzone W2 75, AZ 75%, BGF neu max. 450 m2, virtueller Landanteil* +400 m2</a:t>
            </a:r>
          </a:p>
        </p:txBody>
      </p:sp>
      <p:grpSp>
        <p:nvGrpSpPr>
          <p:cNvPr id="20" name="Gruppieren 19">
            <a:extLst>
              <a:ext uri="{FF2B5EF4-FFF2-40B4-BE49-F238E27FC236}">
                <a16:creationId xmlns:a16="http://schemas.microsoft.com/office/drawing/2014/main" id="{93BD97A7-A151-DF3A-51FE-C0FDB50C5341}"/>
              </a:ext>
            </a:extLst>
          </p:cNvPr>
          <p:cNvGrpSpPr/>
          <p:nvPr/>
        </p:nvGrpSpPr>
        <p:grpSpPr>
          <a:xfrm>
            <a:off x="427074" y="2893553"/>
            <a:ext cx="7883166" cy="3456446"/>
            <a:chOff x="498512" y="2613393"/>
            <a:chExt cx="7883166" cy="3456446"/>
          </a:xfrm>
        </p:grpSpPr>
        <p:cxnSp>
          <p:nvCxnSpPr>
            <p:cNvPr id="4" name="Gerader Verbinder 5">
              <a:extLst>
                <a:ext uri="{FF2B5EF4-FFF2-40B4-BE49-F238E27FC236}">
                  <a16:creationId xmlns:a16="http://schemas.microsoft.com/office/drawing/2014/main" id="{78DFACE3-2BD2-62D8-FEDF-BE2B72BB150F}"/>
                </a:ext>
              </a:extLst>
            </p:cNvPr>
            <p:cNvCxnSpPr>
              <a:cxnSpLocks/>
            </p:cNvCxnSpPr>
            <p:nvPr/>
          </p:nvCxnSpPr>
          <p:spPr>
            <a:xfrm>
              <a:off x="755118" y="5486400"/>
              <a:ext cx="57797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hteck 4">
              <a:extLst>
                <a:ext uri="{FF2B5EF4-FFF2-40B4-BE49-F238E27FC236}">
                  <a16:creationId xmlns:a16="http://schemas.microsoft.com/office/drawing/2014/main" id="{BE52DA5E-2FA9-A77D-C71F-8D924539B235}"/>
                </a:ext>
              </a:extLst>
            </p:cNvPr>
            <p:cNvSpPr/>
            <p:nvPr/>
          </p:nvSpPr>
          <p:spPr>
            <a:xfrm>
              <a:off x="930570" y="3826465"/>
              <a:ext cx="1080000" cy="1663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highlight>
                  <a:srgbClr val="00FF00"/>
                </a:highlight>
              </a:endParaRPr>
            </a:p>
          </p:txBody>
        </p:sp>
        <p:sp>
          <p:nvSpPr>
            <p:cNvPr id="6" name="Textfeld 5">
              <a:extLst>
                <a:ext uri="{FF2B5EF4-FFF2-40B4-BE49-F238E27FC236}">
                  <a16:creationId xmlns:a16="http://schemas.microsoft.com/office/drawing/2014/main" id="{9C9F1578-7ED9-0F80-AFA5-D5A8D35DA95A}"/>
                </a:ext>
              </a:extLst>
            </p:cNvPr>
            <p:cNvSpPr txBox="1"/>
            <p:nvPr/>
          </p:nvSpPr>
          <p:spPr>
            <a:xfrm>
              <a:off x="653842" y="5485064"/>
              <a:ext cx="2125903" cy="584775"/>
            </a:xfrm>
            <a:prstGeom prst="rect">
              <a:avLst/>
            </a:prstGeom>
            <a:noFill/>
          </p:spPr>
          <p:txBody>
            <a:bodyPr wrap="none" rtlCol="0">
              <a:spAutoFit/>
            </a:bodyPr>
            <a:lstStyle/>
            <a:p>
              <a:r>
                <a:rPr lang="de-CH" sz="1600" dirty="0">
                  <a:latin typeface="Arial" panose="020B0604020202020204" pitchFamily="34" charset="0"/>
                  <a:cs typeface="Arial" panose="020B0604020202020204" pitchFamily="34" charset="0"/>
                </a:rPr>
                <a:t>Grundstückswert vor </a:t>
              </a:r>
            </a:p>
            <a:p>
              <a:r>
                <a:rPr lang="de-CH" sz="1600" dirty="0">
                  <a:latin typeface="Arial" panose="020B0604020202020204" pitchFamily="34" charset="0"/>
                  <a:cs typeface="Arial" panose="020B0604020202020204" pitchFamily="34" charset="0"/>
                </a:rPr>
                <a:t>Zonenplanrevision</a:t>
              </a:r>
            </a:p>
          </p:txBody>
        </p:sp>
        <p:sp>
          <p:nvSpPr>
            <p:cNvPr id="7" name="Rechteck 6">
              <a:extLst>
                <a:ext uri="{FF2B5EF4-FFF2-40B4-BE49-F238E27FC236}">
                  <a16:creationId xmlns:a16="http://schemas.microsoft.com/office/drawing/2014/main" id="{2AC3BBA6-B482-8177-ECD1-748FAE7B40CB}"/>
                </a:ext>
              </a:extLst>
            </p:cNvPr>
            <p:cNvSpPr/>
            <p:nvPr/>
          </p:nvSpPr>
          <p:spPr>
            <a:xfrm>
              <a:off x="4644220" y="2709448"/>
              <a:ext cx="1080000" cy="2772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dirty="0"/>
            </a:p>
          </p:txBody>
        </p:sp>
        <p:sp>
          <p:nvSpPr>
            <p:cNvPr id="8" name="Textfeld 7">
              <a:extLst>
                <a:ext uri="{FF2B5EF4-FFF2-40B4-BE49-F238E27FC236}">
                  <a16:creationId xmlns:a16="http://schemas.microsoft.com/office/drawing/2014/main" id="{2E69D3A5-28D3-71A3-6840-8D650AEAF8FA}"/>
                </a:ext>
              </a:extLst>
            </p:cNvPr>
            <p:cNvSpPr txBox="1"/>
            <p:nvPr/>
          </p:nvSpPr>
          <p:spPr>
            <a:xfrm>
              <a:off x="4195167" y="5484685"/>
              <a:ext cx="2238113" cy="584775"/>
            </a:xfrm>
            <a:prstGeom prst="rect">
              <a:avLst/>
            </a:prstGeom>
            <a:noFill/>
          </p:spPr>
          <p:txBody>
            <a:bodyPr wrap="none" rtlCol="0">
              <a:spAutoFit/>
            </a:bodyPr>
            <a:lstStyle/>
            <a:p>
              <a:r>
                <a:rPr lang="de-CH" sz="1600" dirty="0">
                  <a:latin typeface="Arial" panose="020B0604020202020204" pitchFamily="34" charset="0"/>
                  <a:cs typeface="Arial" panose="020B0604020202020204" pitchFamily="34" charset="0"/>
                </a:rPr>
                <a:t>Grundstückswert nach</a:t>
              </a:r>
              <a:br>
                <a:rPr lang="de-CH" sz="1600" dirty="0">
                  <a:latin typeface="Arial" panose="020B0604020202020204" pitchFamily="34" charset="0"/>
                  <a:cs typeface="Arial" panose="020B0604020202020204" pitchFamily="34" charset="0"/>
                </a:rPr>
              </a:br>
              <a:r>
                <a:rPr lang="de-CH" sz="1600" dirty="0">
                  <a:latin typeface="Arial" panose="020B0604020202020204" pitchFamily="34" charset="0"/>
                  <a:cs typeface="Arial" panose="020B0604020202020204" pitchFamily="34" charset="0"/>
                </a:rPr>
                <a:t>Zonenplanrevision</a:t>
              </a:r>
            </a:p>
          </p:txBody>
        </p:sp>
        <p:cxnSp>
          <p:nvCxnSpPr>
            <p:cNvPr id="9" name="Gerader Verbinder 11">
              <a:extLst>
                <a:ext uri="{FF2B5EF4-FFF2-40B4-BE49-F238E27FC236}">
                  <a16:creationId xmlns:a16="http://schemas.microsoft.com/office/drawing/2014/main" id="{8EA8E5C3-809A-40AD-BB2F-F9FB368A0394}"/>
                </a:ext>
              </a:extLst>
            </p:cNvPr>
            <p:cNvCxnSpPr>
              <a:cxnSpLocks/>
            </p:cNvCxnSpPr>
            <p:nvPr/>
          </p:nvCxnSpPr>
          <p:spPr>
            <a:xfrm>
              <a:off x="1444924" y="3826466"/>
              <a:ext cx="427929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5D62F605-54FA-15CF-39AA-10CDEF956CFF}"/>
                </a:ext>
              </a:extLst>
            </p:cNvPr>
            <p:cNvSpPr txBox="1"/>
            <p:nvPr/>
          </p:nvSpPr>
          <p:spPr>
            <a:xfrm>
              <a:off x="498512" y="2993855"/>
              <a:ext cx="3970959" cy="584775"/>
            </a:xfrm>
            <a:prstGeom prst="rect">
              <a:avLst/>
            </a:prstGeom>
            <a:noFill/>
          </p:spPr>
          <p:txBody>
            <a:bodyPr wrap="none" rtlCol="0">
              <a:spAutoFit/>
            </a:bodyPr>
            <a:lstStyle/>
            <a:p>
              <a:pPr algn="r"/>
              <a:r>
                <a:rPr lang="de-CH" sz="1600" dirty="0">
                  <a:solidFill>
                    <a:srgbClr val="FF0000"/>
                  </a:solidFill>
                </a:rPr>
                <a:t>Bodenm</a:t>
              </a:r>
              <a:r>
                <a:rPr lang="de-CH" sz="1600" dirty="0">
                  <a:solidFill>
                    <a:srgbClr val="FF0000"/>
                  </a:solidFill>
                  <a:latin typeface="Arial" panose="020B0604020202020204" pitchFamily="34" charset="0"/>
                  <a:cs typeface="Arial" panose="020B0604020202020204" pitchFamily="34" charset="0"/>
                </a:rPr>
                <a:t>ehrwert 400 m2 x CHF 2’200/m2 </a:t>
              </a:r>
              <a:br>
                <a:rPr lang="de-CH" sz="1600" dirty="0">
                  <a:solidFill>
                    <a:srgbClr val="FF0000"/>
                  </a:solidFill>
                  <a:latin typeface="Arial" panose="020B0604020202020204" pitchFamily="34" charset="0"/>
                  <a:cs typeface="Arial" panose="020B0604020202020204" pitchFamily="34" charset="0"/>
                </a:rPr>
              </a:br>
              <a:r>
                <a:rPr lang="de-CH" sz="1600" dirty="0">
                  <a:solidFill>
                    <a:srgbClr val="FF0000"/>
                  </a:solidFill>
                  <a:latin typeface="Arial" panose="020B0604020202020204" pitchFamily="34" charset="0"/>
                  <a:cs typeface="Arial" panose="020B0604020202020204" pitchFamily="34" charset="0"/>
                </a:rPr>
                <a:t>= CHF 880’000</a:t>
              </a:r>
            </a:p>
          </p:txBody>
        </p:sp>
        <p:sp>
          <p:nvSpPr>
            <p:cNvPr id="11" name="Rechteck 10">
              <a:extLst>
                <a:ext uri="{FF2B5EF4-FFF2-40B4-BE49-F238E27FC236}">
                  <a16:creationId xmlns:a16="http://schemas.microsoft.com/office/drawing/2014/main" id="{9D57AC2D-367E-8A8E-1C26-D4A40A061403}"/>
                </a:ext>
              </a:extLst>
            </p:cNvPr>
            <p:cNvSpPr/>
            <p:nvPr/>
          </p:nvSpPr>
          <p:spPr>
            <a:xfrm>
              <a:off x="4644220" y="2710991"/>
              <a:ext cx="1080000" cy="331200"/>
            </a:xfrm>
            <a:prstGeom prst="rect">
              <a:avLst/>
            </a:prstGeom>
            <a:pattFill prst="lgGrid">
              <a:fgClr>
                <a:schemeClr val="tx1"/>
              </a:fgClr>
              <a:bgClr>
                <a:schemeClr val="accent4">
                  <a:lumMod val="60000"/>
                  <a:lumOff val="4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2" name="Geschweifte Klammer links 11">
              <a:extLst>
                <a:ext uri="{FF2B5EF4-FFF2-40B4-BE49-F238E27FC236}">
                  <a16:creationId xmlns:a16="http://schemas.microsoft.com/office/drawing/2014/main" id="{2FDCDAFD-DE3F-525A-6D34-09007BD8EE2A}"/>
                </a:ext>
              </a:extLst>
            </p:cNvPr>
            <p:cNvSpPr/>
            <p:nvPr/>
          </p:nvSpPr>
          <p:spPr>
            <a:xfrm>
              <a:off x="4336702" y="2723741"/>
              <a:ext cx="291600" cy="1108800"/>
            </a:xfrm>
            <a:prstGeom prst="lef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3" name="Geschweifte Klammer rechts 12">
              <a:extLst>
                <a:ext uri="{FF2B5EF4-FFF2-40B4-BE49-F238E27FC236}">
                  <a16:creationId xmlns:a16="http://schemas.microsoft.com/office/drawing/2014/main" id="{0ABF3B71-CAB8-F9BF-54EC-F5E2B41B24F4}"/>
                </a:ext>
              </a:extLst>
            </p:cNvPr>
            <p:cNvSpPr/>
            <p:nvPr/>
          </p:nvSpPr>
          <p:spPr>
            <a:xfrm>
              <a:off x="5724220" y="2709455"/>
              <a:ext cx="273600" cy="331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4" name="Textfeld 13">
              <a:extLst>
                <a:ext uri="{FF2B5EF4-FFF2-40B4-BE49-F238E27FC236}">
                  <a16:creationId xmlns:a16="http://schemas.microsoft.com/office/drawing/2014/main" id="{195AD020-9848-5EC9-A3EE-79317AB456FD}"/>
                </a:ext>
              </a:extLst>
            </p:cNvPr>
            <p:cNvSpPr txBox="1"/>
            <p:nvPr/>
          </p:nvSpPr>
          <p:spPr>
            <a:xfrm>
              <a:off x="5997820" y="2613393"/>
              <a:ext cx="2383858" cy="584775"/>
            </a:xfrm>
            <a:prstGeom prst="rect">
              <a:avLst/>
            </a:prstGeom>
            <a:noFill/>
          </p:spPr>
          <p:txBody>
            <a:bodyPr wrap="none" rtlCol="0">
              <a:spAutoFit/>
            </a:bodyPr>
            <a:lstStyle/>
            <a:p>
              <a:r>
                <a:rPr lang="de-CH" sz="1600" dirty="0">
                  <a:solidFill>
                    <a:srgbClr val="FF0000"/>
                  </a:solidFill>
                  <a:latin typeface="Arial" panose="020B0604020202020204" pitchFamily="34" charset="0"/>
                  <a:cs typeface="Arial" panose="020B0604020202020204" pitchFamily="34" charset="0"/>
                </a:rPr>
                <a:t>Mehrwertabgabe</a:t>
              </a:r>
              <a:br>
                <a:rPr lang="de-CH" sz="1600" dirty="0">
                  <a:solidFill>
                    <a:srgbClr val="FF0000"/>
                  </a:solidFill>
                  <a:latin typeface="Arial" panose="020B0604020202020204" pitchFamily="34" charset="0"/>
                  <a:cs typeface="Arial" panose="020B0604020202020204" pitchFamily="34" charset="0"/>
                </a:rPr>
              </a:br>
              <a:r>
                <a:rPr lang="de-CH" sz="1600" dirty="0">
                  <a:solidFill>
                    <a:srgbClr val="FF0000"/>
                  </a:solidFill>
                  <a:latin typeface="Arial" panose="020B0604020202020204" pitchFamily="34" charset="0"/>
                  <a:cs typeface="Arial" panose="020B0604020202020204" pitchFamily="34" charset="0"/>
                </a:rPr>
                <a:t>30% bzw. CHF 264’000</a:t>
              </a:r>
            </a:p>
          </p:txBody>
        </p:sp>
        <p:sp>
          <p:nvSpPr>
            <p:cNvPr id="15" name="Textfeld 14">
              <a:extLst>
                <a:ext uri="{FF2B5EF4-FFF2-40B4-BE49-F238E27FC236}">
                  <a16:creationId xmlns:a16="http://schemas.microsoft.com/office/drawing/2014/main" id="{8BFC54E3-F08E-AF96-9F78-4D1E5F5DF534}"/>
                </a:ext>
              </a:extLst>
            </p:cNvPr>
            <p:cNvSpPr txBox="1"/>
            <p:nvPr/>
          </p:nvSpPr>
          <p:spPr>
            <a:xfrm>
              <a:off x="5997820" y="3148990"/>
              <a:ext cx="2383858" cy="584775"/>
            </a:xfrm>
            <a:prstGeom prst="rect">
              <a:avLst/>
            </a:prstGeom>
            <a:noFill/>
          </p:spPr>
          <p:txBody>
            <a:bodyPr wrap="none" rtlCol="0">
              <a:spAutoFit/>
            </a:bodyPr>
            <a:lstStyle/>
            <a:p>
              <a:r>
                <a:rPr lang="de-CH" sz="1600" dirty="0">
                  <a:solidFill>
                    <a:srgbClr val="FF0000"/>
                  </a:solidFill>
                  <a:latin typeface="Arial" panose="020B0604020202020204" pitchFamily="34" charset="0"/>
                  <a:cs typeface="Arial" panose="020B0604020202020204" pitchFamily="34" charset="0"/>
                </a:rPr>
                <a:t>Gewinn Eigentümer</a:t>
              </a:r>
              <a:br>
                <a:rPr lang="de-CH" sz="1600" dirty="0">
                  <a:solidFill>
                    <a:srgbClr val="FF0000"/>
                  </a:solidFill>
                  <a:latin typeface="Arial" panose="020B0604020202020204" pitchFamily="34" charset="0"/>
                  <a:cs typeface="Arial" panose="020B0604020202020204" pitchFamily="34" charset="0"/>
                </a:rPr>
              </a:br>
              <a:r>
                <a:rPr lang="de-CH" sz="1600" dirty="0">
                  <a:solidFill>
                    <a:srgbClr val="FF0000"/>
                  </a:solidFill>
                  <a:latin typeface="Arial" panose="020B0604020202020204" pitchFamily="34" charset="0"/>
                  <a:cs typeface="Arial" panose="020B0604020202020204" pitchFamily="34" charset="0"/>
                </a:rPr>
                <a:t>70% bzw. CHF 616’000</a:t>
              </a:r>
            </a:p>
          </p:txBody>
        </p:sp>
        <p:sp>
          <p:nvSpPr>
            <p:cNvPr id="16" name="Geschweifte Klammer rechts 15">
              <a:extLst>
                <a:ext uri="{FF2B5EF4-FFF2-40B4-BE49-F238E27FC236}">
                  <a16:creationId xmlns:a16="http://schemas.microsoft.com/office/drawing/2014/main" id="{37C356AC-2322-6C9C-8F97-B80F171E7858}"/>
                </a:ext>
              </a:extLst>
            </p:cNvPr>
            <p:cNvSpPr/>
            <p:nvPr/>
          </p:nvSpPr>
          <p:spPr>
            <a:xfrm>
              <a:off x="5724220" y="3057753"/>
              <a:ext cx="273600" cy="7776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7" name="Geschweifte Klammer rechts 16">
              <a:extLst>
                <a:ext uri="{FF2B5EF4-FFF2-40B4-BE49-F238E27FC236}">
                  <a16:creationId xmlns:a16="http://schemas.microsoft.com/office/drawing/2014/main" id="{6149E0E2-2B40-8524-00C6-AC01876EE40B}"/>
                </a:ext>
              </a:extLst>
            </p:cNvPr>
            <p:cNvSpPr/>
            <p:nvPr/>
          </p:nvSpPr>
          <p:spPr>
            <a:xfrm>
              <a:off x="2021445" y="3826443"/>
              <a:ext cx="273600" cy="1663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18" name="Textfeld 17">
              <a:extLst>
                <a:ext uri="{FF2B5EF4-FFF2-40B4-BE49-F238E27FC236}">
                  <a16:creationId xmlns:a16="http://schemas.microsoft.com/office/drawing/2014/main" id="{6E142D48-1DE1-2BC2-A342-40E16F93A725}"/>
                </a:ext>
              </a:extLst>
            </p:cNvPr>
            <p:cNvSpPr txBox="1"/>
            <p:nvPr/>
          </p:nvSpPr>
          <p:spPr>
            <a:xfrm>
              <a:off x="2164011" y="4346706"/>
              <a:ext cx="2130711" cy="584775"/>
            </a:xfrm>
            <a:prstGeom prst="rect">
              <a:avLst/>
            </a:prstGeom>
            <a:noFill/>
          </p:spPr>
          <p:txBody>
            <a:bodyPr wrap="none" rtlCol="0">
              <a:spAutoFit/>
            </a:bodyPr>
            <a:lstStyle/>
            <a:p>
              <a:r>
                <a:rPr lang="de-CH" sz="1600" dirty="0">
                  <a:latin typeface="Arial" panose="020B0604020202020204" pitchFamily="34" charset="0"/>
                  <a:cs typeface="Arial" panose="020B0604020202020204" pitchFamily="34" charset="0"/>
                </a:rPr>
                <a:t>600 m2 x CHF 2’200 </a:t>
              </a:r>
            </a:p>
            <a:p>
              <a:r>
                <a:rPr lang="de-CH" sz="1600" dirty="0">
                  <a:latin typeface="Arial" panose="020B0604020202020204" pitchFamily="34" charset="0"/>
                  <a:cs typeface="Arial" panose="020B0604020202020204" pitchFamily="34" charset="0"/>
                </a:rPr>
                <a:t>      = CHF 1’320’000</a:t>
              </a:r>
            </a:p>
          </p:txBody>
        </p:sp>
      </p:grpSp>
      <p:sp>
        <p:nvSpPr>
          <p:cNvPr id="19" name="Textfeld 18">
            <a:extLst>
              <a:ext uri="{FF2B5EF4-FFF2-40B4-BE49-F238E27FC236}">
                <a16:creationId xmlns:a16="http://schemas.microsoft.com/office/drawing/2014/main" id="{08F734AC-6CA5-FA11-C885-E97B33E78432}"/>
              </a:ext>
            </a:extLst>
          </p:cNvPr>
          <p:cNvSpPr txBox="1"/>
          <p:nvPr/>
        </p:nvSpPr>
        <p:spPr>
          <a:xfrm>
            <a:off x="5653766" y="4375608"/>
            <a:ext cx="3473809" cy="1077218"/>
          </a:xfrm>
          <a:prstGeom prst="rect">
            <a:avLst/>
          </a:prstGeom>
          <a:noFill/>
        </p:spPr>
        <p:txBody>
          <a:bodyPr wrap="square" rtlCol="0">
            <a:spAutoFit/>
          </a:bodyPr>
          <a:lstStyle/>
          <a:p>
            <a:r>
              <a:rPr lang="de-CH" sz="1600" dirty="0">
                <a:latin typeface="Arial" panose="020B0604020202020204" pitchFamily="34" charset="0"/>
                <a:cs typeface="Arial" panose="020B0604020202020204" pitchFamily="34" charset="0"/>
              </a:rPr>
              <a:t>* Virtueller Landanteil = zusätzliche Landfläche, welche benötigt würde,</a:t>
            </a:r>
          </a:p>
          <a:p>
            <a:r>
              <a:rPr lang="de-CH" sz="1600" dirty="0">
                <a:latin typeface="Arial" panose="020B0604020202020204" pitchFamily="34" charset="0"/>
                <a:cs typeface="Arial" panose="020B0604020202020204" pitchFamily="34" charset="0"/>
              </a:rPr>
              <a:t>um nach dem bisherigen Zonenplan </a:t>
            </a:r>
            <a:br>
              <a:rPr lang="de-CH" sz="1600" dirty="0">
                <a:latin typeface="Arial" panose="020B0604020202020204" pitchFamily="34" charset="0"/>
                <a:cs typeface="Arial" panose="020B0604020202020204" pitchFamily="34" charset="0"/>
              </a:rPr>
            </a:br>
            <a:r>
              <a:rPr lang="de-CH" sz="1600" dirty="0">
                <a:latin typeface="Arial" panose="020B0604020202020204" pitchFamily="34" charset="0"/>
                <a:cs typeface="Arial" panose="020B0604020202020204" pitchFamily="34" charset="0"/>
              </a:rPr>
              <a:t>450 m2 BGF bauen zu dürfen</a:t>
            </a:r>
          </a:p>
        </p:txBody>
      </p:sp>
    </p:spTree>
    <p:extLst>
      <p:ext uri="{BB962C8B-B14F-4D97-AF65-F5344CB8AC3E}">
        <p14:creationId xmlns:p14="http://schemas.microsoft.com/office/powerpoint/2010/main" val="1260499219"/>
      </p:ext>
    </p:extLst>
  </p:cSld>
  <p:clrMapOvr>
    <a:masterClrMapping/>
  </p:clrMapOvr>
  <p:transition>
    <p:pull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AB8A39-BC9D-AAB9-4171-7EC04FD6CAA2}"/>
              </a:ext>
            </a:extLst>
          </p:cNvPr>
          <p:cNvSpPr>
            <a:spLocks noGrp="1" noChangeArrowheads="1"/>
          </p:cNvSpPr>
          <p:nvPr>
            <p:ph type="title"/>
          </p:nvPr>
        </p:nvSpPr>
        <p:spPr>
          <a:xfrm>
            <a:off x="430213" y="525463"/>
            <a:ext cx="6059487" cy="915987"/>
          </a:xfrm>
        </p:spPr>
        <p:txBody>
          <a:bodyPr/>
          <a:lstStyle/>
          <a:p>
            <a:pPr eaLnBrk="1" hangingPunct="1"/>
            <a:r>
              <a:rPr lang="de-DE" altLang="de-DE" sz="2400" dirty="0">
                <a:latin typeface="Arial" panose="020B0604020202020204" pitchFamily="34" charset="0"/>
                <a:cs typeface="Arial" panose="020B0604020202020204" pitchFamily="34" charset="0"/>
              </a:rPr>
              <a:t>Einzelheiten und Berechnung</a:t>
            </a:r>
          </a:p>
        </p:txBody>
      </p:sp>
      <p:sp>
        <p:nvSpPr>
          <p:cNvPr id="3" name="Textfeld 2">
            <a:extLst>
              <a:ext uri="{FF2B5EF4-FFF2-40B4-BE49-F238E27FC236}">
                <a16:creationId xmlns:a16="http://schemas.microsoft.com/office/drawing/2014/main" id="{5502227F-DB87-DAEF-BAA7-A8A2B775FA24}"/>
              </a:ext>
            </a:extLst>
          </p:cNvPr>
          <p:cNvSpPr txBox="1"/>
          <p:nvPr/>
        </p:nvSpPr>
        <p:spPr>
          <a:xfrm>
            <a:off x="430213" y="1729946"/>
            <a:ext cx="8299450" cy="4055919"/>
          </a:xfrm>
          <a:prstGeom prst="rect">
            <a:avLst/>
          </a:prstGeom>
          <a:noFill/>
        </p:spPr>
        <p:txBody>
          <a:bodyPr wrap="square">
            <a:spAutoFit/>
          </a:bodyPr>
          <a:lstStyle/>
          <a:p>
            <a:pPr>
              <a:lnSpc>
                <a:spcPct val="130000"/>
              </a:lnSpc>
              <a:spcBef>
                <a:spcPct val="0"/>
              </a:spcBef>
              <a:buClrTx/>
            </a:pPr>
            <a:r>
              <a:rPr lang="de-CH" b="1" dirty="0">
                <a:cs typeface="+mn-cs"/>
              </a:rPr>
              <a:t>Grundsätze</a:t>
            </a:r>
            <a:endParaRPr lang="de-CH" dirty="0">
              <a:cs typeface="+mn-cs"/>
            </a:endParaRPr>
          </a:p>
          <a:p>
            <a:pPr marL="342900" indent="-342900">
              <a:lnSpc>
                <a:spcPct val="130000"/>
              </a:lnSpc>
              <a:spcBef>
                <a:spcPts val="0"/>
              </a:spcBef>
              <a:buClr>
                <a:srgbClr val="B30415"/>
              </a:buClr>
              <a:buFont typeface="Wingdings" pitchFamily="2" charset="2"/>
              <a:buChar char="§"/>
            </a:pPr>
            <a:r>
              <a:rPr lang="de-CH" dirty="0">
                <a:cs typeface="+mn-cs"/>
              </a:rPr>
              <a:t>GR </a:t>
            </a:r>
            <a:r>
              <a:rPr lang="de-CH" b="1" dirty="0">
                <a:cs typeface="+mn-cs"/>
              </a:rPr>
              <a:t>verfügt</a:t>
            </a:r>
            <a:r>
              <a:rPr lang="de-CH" dirty="0">
                <a:cs typeface="+mn-cs"/>
              </a:rPr>
              <a:t> bei Auf- und Umzonungen die Mehrwertabgabe.</a:t>
            </a:r>
          </a:p>
          <a:p>
            <a:pPr marL="342900" indent="-342900">
              <a:lnSpc>
                <a:spcPct val="130000"/>
              </a:lnSpc>
              <a:spcBef>
                <a:spcPts val="0"/>
              </a:spcBef>
              <a:buClr>
                <a:srgbClr val="B30415"/>
              </a:buClr>
              <a:buFont typeface="Wingdings" pitchFamily="2" charset="2"/>
              <a:buChar char="§"/>
            </a:pPr>
            <a:r>
              <a:rPr lang="de-CH" dirty="0">
                <a:cs typeface="+mn-cs"/>
              </a:rPr>
              <a:t>Bei Quartierplanungen und Ausnahmeüberbauungen nach einheitlichem Plan: möglichst </a:t>
            </a:r>
            <a:r>
              <a:rPr lang="de-CH" b="1" dirty="0">
                <a:cs typeface="+mn-cs"/>
              </a:rPr>
              <a:t>Vertrag</a:t>
            </a:r>
            <a:r>
              <a:rPr lang="de-CH" dirty="0">
                <a:cs typeface="+mn-cs"/>
              </a:rPr>
              <a:t> mit Grundeigentümer*in vereinbaren.</a:t>
            </a:r>
          </a:p>
          <a:p>
            <a:pPr>
              <a:lnSpc>
                <a:spcPct val="130000"/>
              </a:lnSpc>
            </a:pPr>
            <a:endParaRPr lang="de-CH" sz="1000" dirty="0">
              <a:cs typeface="+mn-cs"/>
            </a:endParaRPr>
          </a:p>
          <a:p>
            <a:pPr>
              <a:lnSpc>
                <a:spcPct val="130000"/>
              </a:lnSpc>
            </a:pPr>
            <a:r>
              <a:rPr lang="de-CH" b="1" dirty="0">
                <a:cs typeface="+mn-cs"/>
              </a:rPr>
              <a:t>Ermittlung des Bodenmehrwerts</a:t>
            </a:r>
          </a:p>
          <a:p>
            <a:pPr marL="342900" indent="-342900">
              <a:lnSpc>
                <a:spcPct val="130000"/>
              </a:lnSpc>
              <a:spcBef>
                <a:spcPts val="0"/>
              </a:spcBef>
              <a:buClr>
                <a:srgbClr val="B30415"/>
              </a:buClr>
              <a:buFont typeface="Wingdings" pitchFamily="2" charset="2"/>
              <a:buChar char="§"/>
            </a:pPr>
            <a:r>
              <a:rPr lang="de-CH" dirty="0">
                <a:latin typeface="+mn-lt"/>
                <a:cs typeface="+mn-cs"/>
              </a:rPr>
              <a:t>Bodenwertschätzung durch anerkanntes Immobilienbüro.</a:t>
            </a:r>
          </a:p>
          <a:p>
            <a:pPr marL="342900" indent="-342900">
              <a:lnSpc>
                <a:spcPct val="130000"/>
              </a:lnSpc>
              <a:spcBef>
                <a:spcPts val="0"/>
              </a:spcBef>
              <a:buClr>
                <a:srgbClr val="B30415"/>
              </a:buClr>
              <a:buFont typeface="Wingdings" pitchFamily="2" charset="2"/>
              <a:buChar char="§"/>
            </a:pPr>
            <a:r>
              <a:rPr lang="de-CH" dirty="0">
                <a:latin typeface="+mn-lt"/>
                <a:cs typeface="+mn-cs"/>
              </a:rPr>
              <a:t>Bei Quartierplanungen kann die Grundeigentümerschaft auch eine eigene Expertise in Auftrag geben</a:t>
            </a:r>
            <a:r>
              <a:rPr lang="de-CH" dirty="0">
                <a:cs typeface="+mn-cs"/>
              </a:rPr>
              <a:t>.</a:t>
            </a:r>
          </a:p>
          <a:p>
            <a:pPr>
              <a:lnSpc>
                <a:spcPct val="130000"/>
              </a:lnSpc>
            </a:pPr>
            <a:endParaRPr lang="de-CH" sz="1000" dirty="0">
              <a:cs typeface="+mn-cs"/>
            </a:endParaRPr>
          </a:p>
          <a:p>
            <a:pPr>
              <a:lnSpc>
                <a:spcPct val="130000"/>
              </a:lnSpc>
            </a:pPr>
            <a:r>
              <a:rPr lang="de-CH" b="1" dirty="0">
                <a:cs typeface="+mn-cs"/>
              </a:rPr>
              <a:t>Bei Vertragslösungen</a:t>
            </a:r>
          </a:p>
          <a:p>
            <a:pPr marL="342900" indent="-342900">
              <a:lnSpc>
                <a:spcPct val="130000"/>
              </a:lnSpc>
              <a:spcBef>
                <a:spcPts val="0"/>
              </a:spcBef>
              <a:buClr>
                <a:srgbClr val="B30415"/>
              </a:buClr>
              <a:buFont typeface="Wingdings" pitchFamily="2" charset="2"/>
              <a:buChar char="§"/>
            </a:pPr>
            <a:r>
              <a:rPr lang="de-CH" dirty="0">
                <a:cs typeface="+mn-cs"/>
              </a:rPr>
              <a:t>Anstelle von Geldleistungen können Sachleistungen vereinbart werden.</a:t>
            </a:r>
          </a:p>
        </p:txBody>
      </p:sp>
    </p:spTree>
    <p:extLst>
      <p:ext uri="{BB962C8B-B14F-4D97-AF65-F5344CB8AC3E}">
        <p14:creationId xmlns:p14="http://schemas.microsoft.com/office/powerpoint/2010/main" val="706077823"/>
      </p:ext>
    </p:extLst>
  </p:cSld>
  <p:clrMapOvr>
    <a:masterClrMapping/>
  </p:clrMapOvr>
  <p:transition>
    <p:pull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AB8A39-BC9D-AAB9-4171-7EC04FD6CAA2}"/>
              </a:ext>
            </a:extLst>
          </p:cNvPr>
          <p:cNvSpPr>
            <a:spLocks noGrp="1" noChangeArrowheads="1"/>
          </p:cNvSpPr>
          <p:nvPr>
            <p:ph type="title"/>
          </p:nvPr>
        </p:nvSpPr>
        <p:spPr>
          <a:xfrm>
            <a:off x="430213" y="525463"/>
            <a:ext cx="6059487" cy="915987"/>
          </a:xfrm>
        </p:spPr>
        <p:txBody>
          <a:bodyPr/>
          <a:lstStyle/>
          <a:p>
            <a:pPr eaLnBrk="1" hangingPunct="1"/>
            <a:r>
              <a:rPr lang="de-DE" altLang="de-DE" sz="2400" dirty="0">
                <a:latin typeface="Arial" panose="020B0604020202020204" pitchFamily="34" charset="0"/>
                <a:cs typeface="Arial" panose="020B0604020202020204" pitchFamily="34" charset="0"/>
              </a:rPr>
              <a:t>Zusammenhang mit </a:t>
            </a:r>
            <a:br>
              <a:rPr lang="de-DE" altLang="de-DE" sz="2400" dirty="0">
                <a:latin typeface="Arial" panose="020B0604020202020204" pitchFamily="34" charset="0"/>
                <a:cs typeface="Arial" panose="020B0604020202020204" pitchFamily="34" charset="0"/>
              </a:rPr>
            </a:br>
            <a:r>
              <a:rPr lang="de-DE" altLang="de-DE" sz="2400" dirty="0">
                <a:latin typeface="Arial" panose="020B0604020202020204" pitchFamily="34" charset="0"/>
                <a:cs typeface="Arial" panose="020B0604020202020204" pitchFamily="34" charset="0"/>
              </a:rPr>
              <a:t>Revision der Ortsplanung</a:t>
            </a:r>
          </a:p>
        </p:txBody>
      </p:sp>
      <p:sp>
        <p:nvSpPr>
          <p:cNvPr id="3" name="Textfeld 2">
            <a:extLst>
              <a:ext uri="{FF2B5EF4-FFF2-40B4-BE49-F238E27FC236}">
                <a16:creationId xmlns:a16="http://schemas.microsoft.com/office/drawing/2014/main" id="{5502227F-DB87-DAEF-BAA7-A8A2B775FA24}"/>
              </a:ext>
            </a:extLst>
          </p:cNvPr>
          <p:cNvSpPr txBox="1"/>
          <p:nvPr/>
        </p:nvSpPr>
        <p:spPr>
          <a:xfrm>
            <a:off x="430213" y="1729946"/>
            <a:ext cx="4698102" cy="3970318"/>
          </a:xfrm>
          <a:prstGeom prst="rect">
            <a:avLst/>
          </a:prstGeom>
          <a:noFill/>
        </p:spPr>
        <p:txBody>
          <a:bodyPr wrap="square">
            <a:spAutoFit/>
          </a:bodyPr>
          <a:lstStyle/>
          <a:p>
            <a:pPr>
              <a:lnSpc>
                <a:spcPct val="130000"/>
              </a:lnSpc>
              <a:spcBef>
                <a:spcPct val="0"/>
              </a:spcBef>
              <a:buClrTx/>
            </a:pPr>
            <a:r>
              <a:rPr lang="de-CH" b="1" dirty="0"/>
              <a:t>Revision Zonenplan und Zonenreglement Siedlung</a:t>
            </a:r>
            <a:endParaRPr lang="de-CH" dirty="0"/>
          </a:p>
          <a:p>
            <a:pPr marL="342900" indent="-342900">
              <a:lnSpc>
                <a:spcPct val="130000"/>
              </a:lnSpc>
              <a:spcBef>
                <a:spcPts val="0"/>
              </a:spcBef>
              <a:buClr>
                <a:srgbClr val="B30415"/>
              </a:buClr>
              <a:buFont typeface="Wingdings" pitchFamily="2" charset="2"/>
              <a:buChar char="§"/>
            </a:pPr>
            <a:r>
              <a:rPr lang="de-CH" dirty="0"/>
              <a:t>Wir regeln, wie wir den Siedlungsraum weiterentwickeln.</a:t>
            </a:r>
          </a:p>
          <a:p>
            <a:pPr marL="342900" indent="-342900">
              <a:lnSpc>
                <a:spcPct val="130000"/>
              </a:lnSpc>
              <a:spcBef>
                <a:spcPts val="0"/>
              </a:spcBef>
              <a:buClr>
                <a:srgbClr val="B30415"/>
              </a:buClr>
              <a:buFont typeface="Wingdings" pitchFamily="2" charset="2"/>
              <a:buChar char="§"/>
            </a:pPr>
            <a:r>
              <a:rPr lang="de-CH" dirty="0"/>
              <a:t>Wohn- und Lebensqualität wird erhalten und gefördert.</a:t>
            </a:r>
          </a:p>
          <a:p>
            <a:pPr marL="342900" indent="-342900">
              <a:lnSpc>
                <a:spcPct val="130000"/>
              </a:lnSpc>
              <a:spcBef>
                <a:spcPts val="0"/>
              </a:spcBef>
              <a:buClr>
                <a:srgbClr val="B30415"/>
              </a:buClr>
              <a:buFont typeface="Wingdings" pitchFamily="2" charset="2"/>
              <a:buChar char="§"/>
            </a:pPr>
            <a:r>
              <a:rPr lang="de-CH" dirty="0"/>
              <a:t>Grundlagen/Vorarbeiten: z. B. Innenentwicklungsstrategie (2015), Räumliche Entwicklungsstrategie (RES, 2019) </a:t>
            </a:r>
          </a:p>
          <a:p>
            <a:pPr marL="285750" indent="-285750">
              <a:buFont typeface="Arial" panose="020B0604020202020204" pitchFamily="34" charset="0"/>
              <a:buChar char="•"/>
            </a:pPr>
            <a:endParaRPr lang="de-CH" dirty="0"/>
          </a:p>
        </p:txBody>
      </p:sp>
      <p:pic>
        <p:nvPicPr>
          <p:cNvPr id="8" name="Grafik 7">
            <a:extLst>
              <a:ext uri="{FF2B5EF4-FFF2-40B4-BE49-F238E27FC236}">
                <a16:creationId xmlns:a16="http://schemas.microsoft.com/office/drawing/2014/main" id="{9719E7B2-7AB3-4F8C-B042-4CBBA12FF2DF}"/>
              </a:ext>
            </a:extLst>
          </p:cNvPr>
          <p:cNvPicPr/>
          <p:nvPr/>
        </p:nvPicPr>
        <p:blipFill>
          <a:blip r:embed="rId3"/>
          <a:stretch>
            <a:fillRect/>
          </a:stretch>
        </p:blipFill>
        <p:spPr>
          <a:xfrm>
            <a:off x="5128315" y="2599091"/>
            <a:ext cx="4015685" cy="3144483"/>
          </a:xfrm>
          <a:prstGeom prst="rect">
            <a:avLst/>
          </a:prstGeom>
        </p:spPr>
      </p:pic>
    </p:spTree>
    <p:extLst>
      <p:ext uri="{BB962C8B-B14F-4D97-AF65-F5344CB8AC3E}">
        <p14:creationId xmlns:p14="http://schemas.microsoft.com/office/powerpoint/2010/main" val="1179258762"/>
      </p:ext>
    </p:extLst>
  </p:cSld>
  <p:clrMapOvr>
    <a:masterClrMapping/>
  </p:clrMapOvr>
  <p:transition>
    <p:pull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FFAB8A39-BC9D-AAB9-4171-7EC04FD6CAA2}"/>
              </a:ext>
            </a:extLst>
          </p:cNvPr>
          <p:cNvSpPr>
            <a:spLocks noGrp="1" noChangeArrowheads="1"/>
          </p:cNvSpPr>
          <p:nvPr>
            <p:ph type="title"/>
          </p:nvPr>
        </p:nvSpPr>
        <p:spPr>
          <a:xfrm>
            <a:off x="430213" y="525463"/>
            <a:ext cx="6059487" cy="915987"/>
          </a:xfrm>
        </p:spPr>
        <p:txBody>
          <a:bodyPr/>
          <a:lstStyle/>
          <a:p>
            <a:pPr eaLnBrk="1" hangingPunct="1"/>
            <a:r>
              <a:rPr lang="de-DE" altLang="de-DE" sz="2400" dirty="0">
                <a:latin typeface="Arial" panose="020B0604020202020204" pitchFamily="34" charset="0"/>
                <a:cs typeface="Arial" panose="020B0604020202020204" pitchFamily="34" charset="0"/>
              </a:rPr>
              <a:t>Revision wird zu Bodenmehrwerten führen</a:t>
            </a:r>
          </a:p>
        </p:txBody>
      </p:sp>
      <p:sp>
        <p:nvSpPr>
          <p:cNvPr id="3" name="Textfeld 2">
            <a:extLst>
              <a:ext uri="{FF2B5EF4-FFF2-40B4-BE49-F238E27FC236}">
                <a16:creationId xmlns:a16="http://schemas.microsoft.com/office/drawing/2014/main" id="{5502227F-DB87-DAEF-BAA7-A8A2B775FA24}"/>
              </a:ext>
            </a:extLst>
          </p:cNvPr>
          <p:cNvSpPr txBox="1"/>
          <p:nvPr/>
        </p:nvSpPr>
        <p:spPr>
          <a:xfrm>
            <a:off x="430213" y="1729946"/>
            <a:ext cx="4979856" cy="3250121"/>
          </a:xfrm>
          <a:prstGeom prst="rect">
            <a:avLst/>
          </a:prstGeom>
          <a:noFill/>
        </p:spPr>
        <p:txBody>
          <a:bodyPr wrap="square">
            <a:spAutoFit/>
          </a:bodyPr>
          <a:lstStyle/>
          <a:p>
            <a:pPr>
              <a:lnSpc>
                <a:spcPct val="130000"/>
              </a:lnSpc>
            </a:pPr>
            <a:r>
              <a:rPr lang="de-CH" dirty="0"/>
              <a:t>In bestimmten Gebieten wird bessere Ausnützung der Bauzonen ermöglicht:</a:t>
            </a:r>
          </a:p>
          <a:p>
            <a:pPr marL="342900" indent="-342900">
              <a:lnSpc>
                <a:spcPct val="130000"/>
              </a:lnSpc>
              <a:spcBef>
                <a:spcPts val="0"/>
              </a:spcBef>
              <a:buClr>
                <a:srgbClr val="B30415"/>
              </a:buClr>
              <a:buFont typeface="Wingdings" pitchFamily="2" charset="2"/>
              <a:buChar char="§"/>
            </a:pPr>
            <a:r>
              <a:rPr lang="de-CH" dirty="0"/>
              <a:t>Manche Grundeigentümer/ Grundeigentümerinnen werden profitieren.</a:t>
            </a:r>
          </a:p>
          <a:p>
            <a:pPr marL="342900" indent="-342900">
              <a:lnSpc>
                <a:spcPct val="130000"/>
              </a:lnSpc>
              <a:spcBef>
                <a:spcPts val="0"/>
              </a:spcBef>
              <a:buClr>
                <a:srgbClr val="B30415"/>
              </a:buClr>
              <a:buFont typeface="Wingdings" pitchFamily="2" charset="2"/>
              <a:buChar char="§"/>
            </a:pPr>
            <a:r>
              <a:rPr lang="de-CH" dirty="0"/>
              <a:t>Wissensstand heute: </a:t>
            </a:r>
            <a:br>
              <a:rPr lang="de-CH" dirty="0"/>
            </a:br>
            <a:r>
              <a:rPr lang="de-CH" dirty="0"/>
              <a:t>Ca. 400 von 5’250 Bauland-Parzellen werden von der Mehrwertabgabe-Regelung betroffen sein.</a:t>
            </a:r>
          </a:p>
          <a:p>
            <a:pPr marL="285750" indent="-285750">
              <a:buFont typeface="Arial" panose="020B0604020202020204" pitchFamily="34" charset="0"/>
              <a:buChar char="•"/>
            </a:pPr>
            <a:endParaRPr lang="de-CH" dirty="0"/>
          </a:p>
        </p:txBody>
      </p:sp>
      <p:pic>
        <p:nvPicPr>
          <p:cNvPr id="5" name="Grafik 4">
            <a:extLst>
              <a:ext uri="{FF2B5EF4-FFF2-40B4-BE49-F238E27FC236}">
                <a16:creationId xmlns:a16="http://schemas.microsoft.com/office/drawing/2014/main" id="{1C306918-0469-3A32-337B-81B7FD21C3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10069" y="1720109"/>
            <a:ext cx="3632329" cy="5137891"/>
          </a:xfrm>
          <a:prstGeom prst="rect">
            <a:avLst/>
          </a:prstGeom>
        </p:spPr>
      </p:pic>
    </p:spTree>
    <p:extLst>
      <p:ext uri="{BB962C8B-B14F-4D97-AF65-F5344CB8AC3E}">
        <p14:creationId xmlns:p14="http://schemas.microsoft.com/office/powerpoint/2010/main" val="3073749733"/>
      </p:ext>
    </p:extLst>
  </p:cSld>
  <p:clrMapOvr>
    <a:masterClrMapping/>
  </p:clrMapOvr>
  <p:transition>
    <p:pull dir="ru"/>
  </p:transition>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Verdana"/>
        <a:ea typeface=""/>
        <a:cs typeface="Arial"/>
      </a:majorFont>
      <a:minorFont>
        <a:latin typeface="Verdana"/>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1400</Words>
  <Application>Microsoft Macintosh PowerPoint</Application>
  <PresentationFormat>Bildschirmpräsentation (4:3)</PresentationFormat>
  <Paragraphs>186</Paragraphs>
  <Slides>15</Slides>
  <Notes>12</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15</vt:i4>
      </vt:variant>
    </vt:vector>
  </HeadingPairs>
  <TitlesOfParts>
    <vt:vector size="21" baseType="lpstr">
      <vt:lpstr>Arial</vt:lpstr>
      <vt:lpstr>Calibri</vt:lpstr>
      <vt:lpstr>Georgia</vt:lpstr>
      <vt:lpstr>Verdana</vt:lpstr>
      <vt:lpstr>Wingdings</vt:lpstr>
      <vt:lpstr>Standarddesign</vt:lpstr>
      <vt:lpstr>Informationsveranstaltung 27. Februar 2024  Mehrwertabgabe  Herzlich willkommen zum Informationsanlass  Gemeinderat Christian Pestalozzi</vt:lpstr>
      <vt:lpstr>Das Wichtigste in Kürze</vt:lpstr>
      <vt:lpstr>Rechtliche Grundlagen</vt:lpstr>
      <vt:lpstr>Mehrwertabgabe-Reglement: wichtigste Inhalte</vt:lpstr>
      <vt:lpstr>Beispiel Aufzonung</vt:lpstr>
      <vt:lpstr>Rechenbeispiel</vt:lpstr>
      <vt:lpstr>Einzelheiten und Berechnung</vt:lpstr>
      <vt:lpstr>Zusammenhang mit  Revision der Ortsplanung</vt:lpstr>
      <vt:lpstr>Revision wird zu Bodenmehrwerten führen</vt:lpstr>
      <vt:lpstr>Erträge aus Mehrwertabgabe</vt:lpstr>
      <vt:lpstr>Reglement und Verordnung</vt:lpstr>
      <vt:lpstr>Ausblick</vt:lpstr>
      <vt:lpstr>Fazit</vt:lpstr>
      <vt:lpstr>  Danke für Ihre Aufmerksamkeit  </vt:lpstr>
      <vt:lpstr>Fragen und Diskussion</vt:lpstr>
    </vt:vector>
  </TitlesOfParts>
  <Company>Tarrach Kommunikation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Masterfolie</dc:title>
  <dc:creator>Marion Tarrach</dc:creator>
  <cp:lastModifiedBy>Christian Pestalozzi</cp:lastModifiedBy>
  <cp:revision>447</cp:revision>
  <cp:lastPrinted>2018-04-09T16:47:26Z</cp:lastPrinted>
  <dcterms:created xsi:type="dcterms:W3CDTF">2009-01-27T07:39:05Z</dcterms:created>
  <dcterms:modified xsi:type="dcterms:W3CDTF">2024-02-20T19:38:46Z</dcterms:modified>
</cp:coreProperties>
</file>